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3"/>
  </p:notesMasterIdLst>
  <p:sldIdLst>
    <p:sldId id="257" r:id="rId2"/>
    <p:sldId id="256" r:id="rId3"/>
    <p:sldId id="265" r:id="rId4"/>
    <p:sldId id="294" r:id="rId5"/>
    <p:sldId id="295" r:id="rId6"/>
    <p:sldId id="266" r:id="rId7"/>
    <p:sldId id="296" r:id="rId8"/>
    <p:sldId id="273" r:id="rId9"/>
    <p:sldId id="274" r:id="rId10"/>
    <p:sldId id="292" r:id="rId11"/>
    <p:sldId id="267" r:id="rId12"/>
    <p:sldId id="309" r:id="rId13"/>
    <p:sldId id="260" r:id="rId14"/>
    <p:sldId id="258" r:id="rId15"/>
    <p:sldId id="269" r:id="rId16"/>
    <p:sldId id="306" r:id="rId17"/>
    <p:sldId id="270" r:id="rId18"/>
    <p:sldId id="259" r:id="rId19"/>
    <p:sldId id="310" r:id="rId20"/>
    <p:sldId id="311" r:id="rId21"/>
    <p:sldId id="312" r:id="rId22"/>
    <p:sldId id="313" r:id="rId23"/>
    <p:sldId id="317" r:id="rId24"/>
    <p:sldId id="314" r:id="rId25"/>
    <p:sldId id="263" r:id="rId26"/>
    <p:sldId id="276" r:id="rId27"/>
    <p:sldId id="277" r:id="rId28"/>
    <p:sldId id="278" r:id="rId29"/>
    <p:sldId id="289" r:id="rId30"/>
    <p:sldId id="279" r:id="rId31"/>
    <p:sldId id="280" r:id="rId32"/>
    <p:sldId id="307" r:id="rId33"/>
    <p:sldId id="297" r:id="rId34"/>
    <p:sldId id="298" r:id="rId35"/>
    <p:sldId id="299" r:id="rId36"/>
    <p:sldId id="300" r:id="rId37"/>
    <p:sldId id="301" r:id="rId38"/>
    <p:sldId id="282" r:id="rId39"/>
    <p:sldId id="291" r:id="rId40"/>
    <p:sldId id="283" r:id="rId41"/>
    <p:sldId id="284" r:id="rId42"/>
    <p:sldId id="293" r:id="rId43"/>
    <p:sldId id="308" r:id="rId44"/>
    <p:sldId id="268" r:id="rId45"/>
    <p:sldId id="315" r:id="rId46"/>
    <p:sldId id="316" r:id="rId47"/>
    <p:sldId id="302" r:id="rId48"/>
    <p:sldId id="261" r:id="rId49"/>
    <p:sldId id="303" r:id="rId50"/>
    <p:sldId id="304" r:id="rId51"/>
    <p:sldId id="305" r:id="rId5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E285"/>
    <a:srgbClr val="FBD858"/>
    <a:srgbClr val="6D6D6D"/>
    <a:srgbClr val="F6BF27"/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Style clair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691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51" y="2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DD794-50BA-4A3F-A499-99D09CEB8EAA}" type="datetimeFigureOut">
              <a:rPr lang="fr-FR" smtClean="0"/>
              <a:t>28/03/2021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F61DAB-BB7A-4F37-A17C-1A8AA18212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3789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07BE-6742-4F68-B97B-03B8D4287218}" type="datetime1">
              <a:rPr lang="fr-FR" smtClean="0"/>
              <a:t>28/03/2021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2044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DDB06-D985-4537-BE88-F6899156FE7B}" type="datetime1">
              <a:rPr lang="fr-FR" smtClean="0"/>
              <a:t>28/03/2021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7352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31341-727A-4B94-B610-1B8394C40255}" type="datetime1">
              <a:rPr lang="fr-FR" smtClean="0"/>
              <a:t>28/03/2021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3405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FB05-858D-4B0F-966C-3E01D78C9C40}" type="datetime1">
              <a:rPr lang="fr-FR" smtClean="0"/>
              <a:t>28/03/2021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8231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17DA0-7D71-4359-893F-B1E0569D0DDB}" type="datetime1">
              <a:rPr lang="fr-FR" smtClean="0"/>
              <a:t>28/03/2021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7203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4DAA7-0443-483E-BC06-106DF8EDEAC9}" type="datetime1">
              <a:rPr lang="fr-FR" smtClean="0"/>
              <a:t>28/03/2021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3521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B04B8-4B56-47CE-8592-674297E7492B}" type="datetime1">
              <a:rPr lang="fr-FR" smtClean="0"/>
              <a:t>28/03/2021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4379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219D4-45B9-4C7D-997C-175159C8E052}" type="datetime1">
              <a:rPr lang="fr-FR" smtClean="0"/>
              <a:t>28/03/2021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4035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32AFC-5E8E-432D-8FC2-6746EB212EC6}" type="datetime1">
              <a:rPr lang="fr-FR" smtClean="0"/>
              <a:t>28/03/2021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6103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D78D-7DD6-45D1-958B-7085CC56D432}" type="datetime1">
              <a:rPr lang="fr-FR" smtClean="0"/>
              <a:t>28/03/2021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4057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79472-2E0D-4B20-9420-1549F3699CD1}" type="datetime1">
              <a:rPr lang="fr-FR" smtClean="0"/>
              <a:t>28/03/2021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5597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AC6D5-AC62-4D30-8ED8-9491139E5BCC}" type="datetime1">
              <a:rPr lang="fr-FR" smtClean="0"/>
              <a:t>28/03/2021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0967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r="23414" b="146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D54377E-02B4-4BD1-A987-59D0EFD8F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0" y="970548"/>
            <a:ext cx="4676274" cy="2889114"/>
          </a:xfrm>
        </p:spPr>
        <p:txBody>
          <a:bodyPr anchor="b">
            <a:noAutofit/>
          </a:bodyPr>
          <a:lstStyle/>
          <a:p>
            <a:pPr algn="r"/>
            <a:r>
              <a:rPr lang="fr-FR" dirty="0">
                <a:solidFill>
                  <a:schemeClr val="accent4"/>
                </a:solidFill>
                <a:latin typeface="+mn-lt"/>
              </a:rPr>
              <a:t>Visite virtuelle de l’IUT et Générateur de panorama</a:t>
            </a:r>
            <a:endParaRPr lang="fr-FR" dirty="0">
              <a:latin typeface="+mn-lt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1B7BF9-50FD-4B80-A9EC-C299EF0CA9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8" r="13855" b="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973F6413-DD4C-4850-AC66-7610C332152E}"/>
              </a:ext>
            </a:extLst>
          </p:cNvPr>
          <p:cNvSpPr txBox="1">
            <a:spLocks/>
          </p:cNvSpPr>
          <p:nvPr/>
        </p:nvSpPr>
        <p:spPr>
          <a:xfrm>
            <a:off x="7904169" y="4349393"/>
            <a:ext cx="4087305" cy="20188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2800" dirty="0">
                <a:solidFill>
                  <a:schemeClr val="accent4"/>
                </a:solidFill>
              </a:rPr>
              <a:t>Lucile </a:t>
            </a:r>
            <a:r>
              <a:rPr lang="fr-FR" sz="2800" dirty="0" err="1">
                <a:solidFill>
                  <a:schemeClr val="accent4"/>
                </a:solidFill>
              </a:rPr>
              <a:t>Velut</a:t>
            </a:r>
            <a:endParaRPr lang="fr-FR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r"/>
            <a:r>
              <a:rPr lang="fr-FR" sz="2800" dirty="0">
                <a:solidFill>
                  <a:schemeClr val="accent4"/>
                </a:solidFill>
              </a:rPr>
              <a:t>Clément </a:t>
            </a:r>
            <a:r>
              <a:rPr lang="fr-FR" sz="2800" dirty="0" err="1">
                <a:solidFill>
                  <a:schemeClr val="accent4"/>
                </a:solidFill>
              </a:rPr>
              <a:t>Ferrere</a:t>
            </a:r>
            <a:endParaRPr lang="fr-FR" sz="2800" dirty="0">
              <a:solidFill>
                <a:schemeClr val="accent4"/>
              </a:solidFill>
            </a:endParaRPr>
          </a:p>
          <a:p>
            <a:pPr algn="r"/>
            <a:r>
              <a:rPr lang="fr-FR" sz="2800" dirty="0">
                <a:solidFill>
                  <a:schemeClr val="accent4"/>
                </a:solidFill>
              </a:rPr>
              <a:t>Victor </a:t>
            </a:r>
            <a:r>
              <a:rPr lang="fr-FR" sz="2800" dirty="0" err="1">
                <a:solidFill>
                  <a:schemeClr val="accent4"/>
                </a:solidFill>
              </a:rPr>
              <a:t>Mommalier</a:t>
            </a:r>
            <a:endParaRPr lang="fr-FR" sz="2800" dirty="0">
              <a:solidFill>
                <a:schemeClr val="accent4"/>
              </a:solidFill>
            </a:endParaRPr>
          </a:p>
          <a:p>
            <a:pPr algn="r"/>
            <a:r>
              <a:rPr lang="fr-FR" sz="2800" dirty="0">
                <a:solidFill>
                  <a:schemeClr val="accent4"/>
                </a:solidFill>
              </a:rPr>
              <a:t>Clara Poncet-Taberlet</a:t>
            </a:r>
          </a:p>
        </p:txBody>
      </p:sp>
    </p:spTree>
    <p:extLst>
      <p:ext uri="{BB962C8B-B14F-4D97-AF65-F5344CB8AC3E}">
        <p14:creationId xmlns:p14="http://schemas.microsoft.com/office/powerpoint/2010/main" val="2288580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886792-FC3A-6446-B4E2-49C7695B3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ANALYSE DES ÉCARTS</a:t>
            </a:r>
            <a:endParaRPr lang="fr-FR" sz="6000" dirty="0">
              <a:latin typeface="+mn-lt"/>
            </a:endParaRP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6C21C51-BA55-CF4C-9335-5781B1BCB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238519"/>
            <a:ext cx="7162800" cy="2197087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DAE0624-FD28-C141-99B4-E0F5DCD81F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1690688"/>
            <a:ext cx="6648450" cy="240082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1CAE662-D550-284B-94D8-6015A01BE6FA}"/>
              </a:ext>
            </a:extLst>
          </p:cNvPr>
          <p:cNvSpPr txBox="1"/>
          <p:nvPr/>
        </p:nvSpPr>
        <p:spPr>
          <a:xfrm>
            <a:off x="7033846" y="2244771"/>
            <a:ext cx="4220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>
                <a:solidFill>
                  <a:srgbClr val="FFC000"/>
                </a:solidFill>
              </a:rPr>
              <a:t>: Gantt réel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3DE3DDD-7ECA-5745-A980-3725F0334C1B}"/>
              </a:ext>
            </a:extLst>
          </p:cNvPr>
          <p:cNvSpPr txBox="1"/>
          <p:nvPr/>
        </p:nvSpPr>
        <p:spPr>
          <a:xfrm>
            <a:off x="2322844" y="5115768"/>
            <a:ext cx="4220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>
                <a:solidFill>
                  <a:srgbClr val="FFC000"/>
                </a:solidFill>
              </a:rPr>
              <a:t> Gantt prévisionnel :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BDEAC10-5825-4A80-A8FF-9FA023971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4518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entagone 19"/>
          <p:cNvSpPr/>
          <p:nvPr/>
        </p:nvSpPr>
        <p:spPr>
          <a:xfrm>
            <a:off x="-610258" y="972745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202318" y="2159429"/>
            <a:ext cx="6787256" cy="22289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PRÉSENTATION</a:t>
            </a:r>
          </a:p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A-FRAME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29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0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2655394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3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BC84E1-5898-48B3-A648-825DD84C9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3536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AD6B994-AC94-436B-BE85-B28C645A8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12</a:t>
            </a:fld>
            <a:endParaRPr lang="fr-FR"/>
          </a:p>
        </p:txBody>
      </p:sp>
      <p:pic>
        <p:nvPicPr>
          <p:cNvPr id="1028" name="Picture 4" descr="10 AFrame.IO Resources For Your WebVR Project – GDG Central Florida">
            <a:extLst>
              <a:ext uri="{FF2B5EF4-FFF2-40B4-BE49-F238E27FC236}">
                <a16:creationId xmlns:a16="http://schemas.microsoft.com/office/drawing/2014/main" id="{4A2F9A1B-F27C-42A8-A724-61EC31F63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686298"/>
            <a:ext cx="5266684" cy="471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493B73B3-0E6D-4FA0-8C9E-B5D0B78EB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A-FRAME</a:t>
            </a:r>
            <a:endParaRPr lang="fr-FR" sz="6000" dirty="0">
              <a:latin typeface="+mn-lt"/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CC587C5-9719-4F31-AED4-A5931E56305A}"/>
              </a:ext>
            </a:extLst>
          </p:cNvPr>
          <p:cNvSpPr txBox="1">
            <a:spLocks/>
          </p:cNvSpPr>
          <p:nvPr/>
        </p:nvSpPr>
        <p:spPr>
          <a:xfrm>
            <a:off x="0" y="1690688"/>
            <a:ext cx="4964963" cy="4665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C000"/>
                </a:solidFill>
              </a:rPr>
              <a:t>OPENGL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JAVASCRIPT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HTML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WEBVR</a:t>
            </a:r>
          </a:p>
          <a:p>
            <a:pPr algn="ctr"/>
            <a:endParaRPr lang="fr-FR" sz="2800" dirty="0"/>
          </a:p>
        </p:txBody>
      </p:sp>
      <p:pic>
        <p:nvPicPr>
          <p:cNvPr id="1038" name="Picture 14" descr="Free icon - Free vector icons - Free SVG, PSD, PNG, EPS, Ai &amp; Icon Font">
            <a:extLst>
              <a:ext uri="{FF2B5EF4-FFF2-40B4-BE49-F238E27FC236}">
                <a16:creationId xmlns:a16="http://schemas.microsoft.com/office/drawing/2014/main" id="{37CD18AA-0432-4CF9-AF34-1B4B838A5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479" y="1535000"/>
            <a:ext cx="1116484" cy="111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omputer Icons Logo Brand Javascript Angle - Transparent Javascript Icon  Png , Transparent Cartoon - Jing.fm">
            <a:extLst>
              <a:ext uri="{FF2B5EF4-FFF2-40B4-BE49-F238E27FC236}">
                <a16:creationId xmlns:a16="http://schemas.microsoft.com/office/drawing/2014/main" id="{857047CB-2F9F-498E-9DAE-AFB41BD9E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512" y="3016251"/>
            <a:ext cx="416418" cy="47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ypertext Markup Language — Wikipédia">
            <a:extLst>
              <a:ext uri="{FF2B5EF4-FFF2-40B4-BE49-F238E27FC236}">
                <a16:creationId xmlns:a16="http://schemas.microsoft.com/office/drawing/2014/main" id="{F3E77044-738C-49A6-953B-2819E9888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595" y="4023519"/>
            <a:ext cx="628252" cy="62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Firefox • WebVR Rocks">
            <a:extLst>
              <a:ext uri="{FF2B5EF4-FFF2-40B4-BE49-F238E27FC236}">
                <a16:creationId xmlns:a16="http://schemas.microsoft.com/office/drawing/2014/main" id="{FE7E5921-41F7-4A98-9AF5-8AC87EF6A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837" y="5187251"/>
            <a:ext cx="691647" cy="69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118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546447" y="2713792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 PANORAMA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0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3536080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4</a:t>
            </a:r>
          </a:p>
        </p:txBody>
      </p:sp>
      <p:sp>
        <p:nvSpPr>
          <p:cNvPr id="20" name="Pentagone 19"/>
          <p:cNvSpPr/>
          <p:nvPr/>
        </p:nvSpPr>
        <p:spPr>
          <a:xfrm>
            <a:off x="-610258" y="972749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EC91234-5B98-4BC6-8E52-C7E085AB8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4722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r="23414" b="146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LES OBJECTIFS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2FF1961-6032-49CC-82E4-B41DF7A36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8DFB1D4-2421-4D0B-B32A-595002F349BD}" type="slidenum">
              <a:rPr lang="en-US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11" name="Imag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019" y="1695003"/>
            <a:ext cx="8205962" cy="418721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918155" y="5968823"/>
            <a:ext cx="4355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Diagramme de cas d’utilisation du Panorama</a:t>
            </a:r>
          </a:p>
        </p:txBody>
      </p:sp>
    </p:spTree>
    <p:extLst>
      <p:ext uri="{BB962C8B-B14F-4D97-AF65-F5344CB8AC3E}">
        <p14:creationId xmlns:p14="http://schemas.microsoft.com/office/powerpoint/2010/main" val="1645517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774D3EEC-3D63-8A4F-B396-B0BEFB80F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DIAGRAMME OBJET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D4D95F1-0EA9-6547-A277-F9101E6FB34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424" y="1562855"/>
            <a:ext cx="7305152" cy="4973934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20AB151-4F29-41DA-A3AC-9A429EAA8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7171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988A09-9328-CD44-B452-C03CFF21A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16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3FEFC85-3D06-C64D-BEFA-5C7169B6E9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30967" y="1553325"/>
            <a:ext cx="8730066" cy="4821005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A797845B-46E1-8846-8BDD-B5D36E65DC22}"/>
              </a:ext>
            </a:extLst>
          </p:cNvPr>
          <p:cNvSpPr txBox="1">
            <a:spLocks/>
          </p:cNvSpPr>
          <p:nvPr/>
        </p:nvSpPr>
        <p:spPr>
          <a:xfrm>
            <a:off x="714756" y="321211"/>
            <a:ext cx="10762488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EXEMPLE DE GROUPE</a:t>
            </a:r>
          </a:p>
        </p:txBody>
      </p:sp>
    </p:spTree>
    <p:extLst>
      <p:ext uri="{BB962C8B-B14F-4D97-AF65-F5344CB8AC3E}">
        <p14:creationId xmlns:p14="http://schemas.microsoft.com/office/powerpoint/2010/main" val="3397155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2143E3F-2559-4EC6-B499-0788392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17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14B7DF9F-349F-4F85-9B6F-A8694B54C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NAVIGATION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EA01AF4-AED3-4060-80D3-5992964117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8587" y="1845876"/>
            <a:ext cx="8014826" cy="386676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09BEE47-84C9-4E02-B974-7319F962A1D9}"/>
              </a:ext>
            </a:extLst>
          </p:cNvPr>
          <p:cNvSpPr txBox="1"/>
          <p:nvPr/>
        </p:nvSpPr>
        <p:spPr>
          <a:xfrm>
            <a:off x="3487791" y="5845635"/>
            <a:ext cx="521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Extrait du script et de son utilisation dans notre code</a:t>
            </a:r>
          </a:p>
        </p:txBody>
      </p:sp>
    </p:spTree>
    <p:extLst>
      <p:ext uri="{BB962C8B-B14F-4D97-AF65-F5344CB8AC3E}">
        <p14:creationId xmlns:p14="http://schemas.microsoft.com/office/powerpoint/2010/main" val="3133431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LES PANNEAUX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530" y="1964014"/>
            <a:ext cx="4805622" cy="1725392"/>
          </a:xfrm>
          <a:prstGeom prst="rect">
            <a:avLst/>
          </a:prstGeom>
        </p:spPr>
      </p:pic>
      <p:pic>
        <p:nvPicPr>
          <p:cNvPr id="5" name="Image 4"/>
          <p:cNvPicPr/>
          <p:nvPr/>
        </p:nvPicPr>
        <p:blipFill rotWithShape="1">
          <a:blip r:embed="rId3"/>
          <a:srcRect t="10481" b="69972"/>
          <a:stretch/>
        </p:blipFill>
        <p:spPr bwMode="auto">
          <a:xfrm>
            <a:off x="564543" y="4292179"/>
            <a:ext cx="11187485" cy="12707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5029606" y="5647048"/>
            <a:ext cx="2132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Code d’un panneau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110365" y="3696106"/>
            <a:ext cx="397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Exemple de panneau dans le panorama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B5A6C69-D753-4E4B-9DCF-FAC99346F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7924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19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148E58A-393F-469A-ABD4-7FEE00EEB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709" y="1373312"/>
            <a:ext cx="4134582" cy="2665508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85953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LA CARTE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A71147F-B99D-4B29-9242-3716667AA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181" y="4481150"/>
            <a:ext cx="6963638" cy="180120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9D762D3-3DBB-41F9-A69D-F916BCD9AE07}"/>
              </a:ext>
            </a:extLst>
          </p:cNvPr>
          <p:cNvSpPr txBox="1"/>
          <p:nvPr/>
        </p:nvSpPr>
        <p:spPr>
          <a:xfrm>
            <a:off x="4110365" y="4044132"/>
            <a:ext cx="397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Groupe de la carte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5636583-502D-47BE-AD1A-648478426ECF}"/>
              </a:ext>
            </a:extLst>
          </p:cNvPr>
          <p:cNvSpPr txBox="1"/>
          <p:nvPr/>
        </p:nvSpPr>
        <p:spPr>
          <a:xfrm>
            <a:off x="4110365" y="6282351"/>
            <a:ext cx="397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Extrait du code de la carte</a:t>
            </a:r>
          </a:p>
        </p:txBody>
      </p:sp>
    </p:spTree>
    <p:extLst>
      <p:ext uri="{BB962C8B-B14F-4D97-AF65-F5344CB8AC3E}">
        <p14:creationId xmlns:p14="http://schemas.microsoft.com/office/powerpoint/2010/main" val="576414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901569" y="-104406"/>
            <a:ext cx="10762488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C000"/>
                </a:solidFill>
                <a:latin typeface="+mn-lt"/>
              </a:rPr>
              <a:t>SOMMAIRE</a:t>
            </a:r>
          </a:p>
        </p:txBody>
      </p:sp>
      <p:sp>
        <p:nvSpPr>
          <p:cNvPr id="6" name="Pentagone 5"/>
          <p:cNvSpPr/>
          <p:nvPr/>
        </p:nvSpPr>
        <p:spPr>
          <a:xfrm>
            <a:off x="2556384" y="2217227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entagone 6"/>
          <p:cNvSpPr/>
          <p:nvPr/>
        </p:nvSpPr>
        <p:spPr>
          <a:xfrm>
            <a:off x="2556384" y="3097911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Pentagone 7"/>
          <p:cNvSpPr/>
          <p:nvPr/>
        </p:nvSpPr>
        <p:spPr>
          <a:xfrm>
            <a:off x="2556384" y="3978595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Pentagone 8"/>
          <p:cNvSpPr/>
          <p:nvPr/>
        </p:nvSpPr>
        <p:spPr>
          <a:xfrm>
            <a:off x="2556384" y="4859279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Pentagone 9"/>
          <p:cNvSpPr/>
          <p:nvPr/>
        </p:nvSpPr>
        <p:spPr>
          <a:xfrm>
            <a:off x="2556384" y="5739963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3038823" y="2138506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2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3038823" y="2986668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3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038823" y="3877309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4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3038823" y="4746967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5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038823" y="5628720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6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4129547" y="2230838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Gestion de projet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4129547" y="3074831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Présentation A-Frame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4129547" y="3969641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Panorama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4129547" y="4839299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Générateur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4129547" y="5728622"/>
            <a:ext cx="6607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Bilan, perspectives et conclusion</a:t>
            </a:r>
          </a:p>
        </p:txBody>
      </p:sp>
      <p:sp>
        <p:nvSpPr>
          <p:cNvPr id="21" name="Pentagone 20"/>
          <p:cNvSpPr/>
          <p:nvPr/>
        </p:nvSpPr>
        <p:spPr>
          <a:xfrm>
            <a:off x="2556384" y="1345575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3038823" y="1266854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1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4129547" y="1361180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Introduction </a:t>
            </a:r>
          </a:p>
        </p:txBody>
      </p:sp>
    </p:spTree>
    <p:extLst>
      <p:ext uri="{BB962C8B-B14F-4D97-AF65-F5344CB8AC3E}">
        <p14:creationId xmlns:p14="http://schemas.microsoft.com/office/powerpoint/2010/main" val="2416070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20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LES ANIMATIONS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A71147F-B99D-4B29-9242-3716667AA3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36" t="54637"/>
          <a:stretch/>
        </p:blipFill>
        <p:spPr>
          <a:xfrm>
            <a:off x="3966964" y="3296066"/>
            <a:ext cx="7872347" cy="104535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3C798F1-89F9-4F89-993C-A5B0EB0CD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440" y="1788959"/>
            <a:ext cx="2288043" cy="135641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FDCAF13-A6B6-40CD-BAC7-C1D609DF4B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42" b="2181"/>
          <a:stretch/>
        </p:blipFill>
        <p:spPr>
          <a:xfrm>
            <a:off x="1532440" y="4492106"/>
            <a:ext cx="2288042" cy="1356413"/>
          </a:xfrm>
          <a:prstGeom prst="rect">
            <a:avLst/>
          </a:prstGeom>
        </p:spPr>
      </p:pic>
      <p:sp>
        <p:nvSpPr>
          <p:cNvPr id="10" name="Flèche : droite rayée 9">
            <a:extLst>
              <a:ext uri="{FF2B5EF4-FFF2-40B4-BE49-F238E27FC236}">
                <a16:creationId xmlns:a16="http://schemas.microsoft.com/office/drawing/2014/main" id="{573F7052-B75E-48C4-9F08-6472BACF1F52}"/>
              </a:ext>
            </a:extLst>
          </p:cNvPr>
          <p:cNvSpPr/>
          <p:nvPr/>
        </p:nvSpPr>
        <p:spPr>
          <a:xfrm rot="5400000">
            <a:off x="2153785" y="3439644"/>
            <a:ext cx="1045351" cy="758192"/>
          </a:xfrm>
          <a:prstGeom prst="stripedRightArrow">
            <a:avLst>
              <a:gd name="adj1" fmla="val 26037"/>
              <a:gd name="adj2" fmla="val 50649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AD1643F-8FC4-4A64-B1AA-049288BAD363}"/>
              </a:ext>
            </a:extLst>
          </p:cNvPr>
          <p:cNvSpPr txBox="1"/>
          <p:nvPr/>
        </p:nvSpPr>
        <p:spPr>
          <a:xfrm>
            <a:off x="3966965" y="4341417"/>
            <a:ext cx="7872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Code de l’animation présentée</a:t>
            </a:r>
          </a:p>
        </p:txBody>
      </p:sp>
    </p:spTree>
    <p:extLst>
      <p:ext uri="{BB962C8B-B14F-4D97-AF65-F5344CB8AC3E}">
        <p14:creationId xmlns:p14="http://schemas.microsoft.com/office/powerpoint/2010/main" val="1469421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21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PROBLÈME DE CHARGEMENT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99BA31DE-5DBA-47B6-A607-E68AEB7CC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8908" y="3131071"/>
            <a:ext cx="1933693" cy="24384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CF2E5B8-6830-4C70-BB64-4AE1D854DA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55868" y="3127683"/>
            <a:ext cx="2438400" cy="2438400"/>
          </a:xfrm>
          <a:prstGeom prst="rect">
            <a:avLst/>
          </a:prstGeom>
        </p:spPr>
      </p:pic>
      <p:sp>
        <p:nvSpPr>
          <p:cNvPr id="22" name="Flèche : droite rayée 21">
            <a:extLst>
              <a:ext uri="{FF2B5EF4-FFF2-40B4-BE49-F238E27FC236}">
                <a16:creationId xmlns:a16="http://schemas.microsoft.com/office/drawing/2014/main" id="{810A20CC-6E7A-48F9-9B74-552B5CB5823D}"/>
              </a:ext>
            </a:extLst>
          </p:cNvPr>
          <p:cNvSpPr/>
          <p:nvPr/>
        </p:nvSpPr>
        <p:spPr>
          <a:xfrm>
            <a:off x="5112971" y="3633347"/>
            <a:ext cx="2438400" cy="1433848"/>
          </a:xfrm>
          <a:prstGeom prst="stripedRightArrow">
            <a:avLst>
              <a:gd name="adj1" fmla="val 40277"/>
              <a:gd name="adj2" fmla="val 5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6E0D640A-0042-42DD-B80B-C6970FD135AA}"/>
              </a:ext>
            </a:extLst>
          </p:cNvPr>
          <p:cNvSpPr txBox="1">
            <a:spLocks/>
          </p:cNvSpPr>
          <p:nvPr/>
        </p:nvSpPr>
        <p:spPr>
          <a:xfrm>
            <a:off x="0" y="2328970"/>
            <a:ext cx="12192000" cy="6018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C000"/>
                </a:solidFill>
                <a:latin typeface="+mn-lt"/>
              </a:rPr>
              <a:t>~65 Mo                                                         ~22Mo</a:t>
            </a:r>
          </a:p>
        </p:txBody>
      </p:sp>
    </p:spTree>
    <p:extLst>
      <p:ext uri="{BB962C8B-B14F-4D97-AF65-F5344CB8AC3E}">
        <p14:creationId xmlns:p14="http://schemas.microsoft.com/office/powerpoint/2010/main" val="1109071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22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SÉPARATION HTML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0D3EFA1-050C-4C27-BBB2-108987D91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30" y="2525199"/>
            <a:ext cx="1752845" cy="24863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D05D62E-104D-443F-8743-5E222B94E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104" y="4230210"/>
            <a:ext cx="7276028" cy="75939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AF6D04E-29BA-4B19-8B22-52FCD74FC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217" y="2441359"/>
            <a:ext cx="7276028" cy="523146"/>
          </a:xfrm>
          <a:prstGeom prst="rect">
            <a:avLst/>
          </a:prstGeom>
        </p:spPr>
      </p:pic>
      <p:sp>
        <p:nvSpPr>
          <p:cNvPr id="8" name="Flèche : droite rayée 7">
            <a:extLst>
              <a:ext uri="{FF2B5EF4-FFF2-40B4-BE49-F238E27FC236}">
                <a16:creationId xmlns:a16="http://schemas.microsoft.com/office/drawing/2014/main" id="{06921066-494E-4B1F-B368-C91F95474DB0}"/>
              </a:ext>
            </a:extLst>
          </p:cNvPr>
          <p:cNvSpPr/>
          <p:nvPr/>
        </p:nvSpPr>
        <p:spPr>
          <a:xfrm rot="5400000">
            <a:off x="7823391" y="3191301"/>
            <a:ext cx="1197742" cy="955784"/>
          </a:xfrm>
          <a:prstGeom prst="stripedRightArrow">
            <a:avLst>
              <a:gd name="adj1" fmla="val 25904"/>
              <a:gd name="adj2" fmla="val 56288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03F6307-0279-45FA-87C1-28AEA48246C3}"/>
              </a:ext>
            </a:extLst>
          </p:cNvPr>
          <p:cNvSpPr txBox="1"/>
          <p:nvPr/>
        </p:nvSpPr>
        <p:spPr>
          <a:xfrm>
            <a:off x="1148149" y="5137630"/>
            <a:ext cx="2340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Fichiers HTML 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après séparation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4AE3719-46EA-4093-8861-8114257C6615}"/>
              </a:ext>
            </a:extLst>
          </p:cNvPr>
          <p:cNvSpPr txBox="1"/>
          <p:nvPr/>
        </p:nvSpPr>
        <p:spPr>
          <a:xfrm>
            <a:off x="4201104" y="5011571"/>
            <a:ext cx="7276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Code des nouveaux liens</a:t>
            </a:r>
          </a:p>
        </p:txBody>
      </p:sp>
    </p:spTree>
    <p:extLst>
      <p:ext uri="{BB962C8B-B14F-4D97-AF65-F5344CB8AC3E}">
        <p14:creationId xmlns:p14="http://schemas.microsoft.com/office/powerpoint/2010/main" val="3959876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23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AUTRES AMÉLIORATIONS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A1812DC-12FA-4A00-B1A3-051C48C7D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491" y="1739700"/>
            <a:ext cx="5135754" cy="434165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CC82ABD-834E-40E1-9044-2E13F1EAB3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" r="42747" b="95144"/>
          <a:stretch/>
        </p:blipFill>
        <p:spPr>
          <a:xfrm>
            <a:off x="822667" y="3270637"/>
            <a:ext cx="5027844" cy="31672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C6C6B35-66E2-4D00-9E8E-52FC5EEC71FC}"/>
              </a:ext>
            </a:extLst>
          </p:cNvPr>
          <p:cNvSpPr txBox="1"/>
          <p:nvPr/>
        </p:nvSpPr>
        <p:spPr>
          <a:xfrm>
            <a:off x="822667" y="3587362"/>
            <a:ext cx="502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Code de l’écran de chargement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et du timeout</a:t>
            </a:r>
          </a:p>
        </p:txBody>
      </p:sp>
    </p:spTree>
    <p:extLst>
      <p:ext uri="{BB962C8B-B14F-4D97-AF65-F5344CB8AC3E}">
        <p14:creationId xmlns:p14="http://schemas.microsoft.com/office/powerpoint/2010/main" val="108032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24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AUTRES AMÉLIORATIONS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CC82ABD-834E-40E1-9044-2E13F1EAB3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1" t="40125" r="18617" b="27639"/>
          <a:stretch/>
        </p:blipFill>
        <p:spPr>
          <a:xfrm>
            <a:off x="2004267" y="2656461"/>
            <a:ext cx="8183466" cy="257164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9BA77F1-568E-4F81-8042-3BBD186532C7}"/>
              </a:ext>
            </a:extLst>
          </p:cNvPr>
          <p:cNvSpPr txBox="1"/>
          <p:nvPr/>
        </p:nvSpPr>
        <p:spPr>
          <a:xfrm>
            <a:off x="2004267" y="5374368"/>
            <a:ext cx="818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Code du groupe du tutoriel</a:t>
            </a:r>
          </a:p>
        </p:txBody>
      </p:sp>
    </p:spTree>
    <p:extLst>
      <p:ext uri="{BB962C8B-B14F-4D97-AF65-F5344CB8AC3E}">
        <p14:creationId xmlns:p14="http://schemas.microsoft.com/office/powerpoint/2010/main" val="2554179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546447" y="2713792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 GÉNÉRATEUR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0" y="4495483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Pentagone 19"/>
          <p:cNvSpPr/>
          <p:nvPr/>
        </p:nvSpPr>
        <p:spPr>
          <a:xfrm>
            <a:off x="-610258" y="972749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482439" y="4396026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5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E34AD28-FAE4-4332-A535-2D131614D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2094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LES OBJECTIFS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3" name="Imag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315742" y="1601705"/>
            <a:ext cx="7560515" cy="4553288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006645" y="6228479"/>
            <a:ext cx="455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Diagramme de cas d’utilisation du générateur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4B809DA-287E-4EE6-8FA6-FE2CF24ED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6891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DIAGRAMME D’ACTIVITÉ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3" name="Imag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965257" y="1646412"/>
            <a:ext cx="4261485" cy="445008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186083" y="6214685"/>
            <a:ext cx="381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Diagramme d’activité du générateur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2BE1EAB-D36A-49F5-A675-CB5A4E758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9678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INTERFACE UTILISATEUR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5" name="Imag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337684" y="3339548"/>
            <a:ext cx="7839323" cy="566489"/>
          </a:xfrm>
          <a:prstGeom prst="rect">
            <a:avLst/>
          </a:prstGeom>
        </p:spPr>
      </p:pic>
      <p:pic>
        <p:nvPicPr>
          <p:cNvPr id="7" name="Imag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987825" y="1737505"/>
            <a:ext cx="8285259" cy="4337064"/>
          </a:xfrm>
          <a:prstGeom prst="rect">
            <a:avLst/>
          </a:prstGeom>
        </p:spPr>
      </p:pic>
      <p:pic>
        <p:nvPicPr>
          <p:cNvPr id="8" name="Image 7"/>
          <p:cNvPicPr/>
          <p:nvPr/>
        </p:nvPicPr>
        <p:blipFill>
          <a:blip r:embed="rId4"/>
          <a:stretch>
            <a:fillRect/>
          </a:stretch>
        </p:blipFill>
        <p:spPr>
          <a:xfrm>
            <a:off x="1176793" y="1737505"/>
            <a:ext cx="10185621" cy="4337064"/>
          </a:xfrm>
          <a:prstGeom prst="rect">
            <a:avLst/>
          </a:prstGeom>
        </p:spPr>
      </p:pic>
      <p:pic>
        <p:nvPicPr>
          <p:cNvPr id="9" name="Image 8"/>
          <p:cNvPicPr/>
          <p:nvPr/>
        </p:nvPicPr>
        <p:blipFill>
          <a:blip r:embed="rId5"/>
          <a:stretch>
            <a:fillRect/>
          </a:stretch>
        </p:blipFill>
        <p:spPr>
          <a:xfrm>
            <a:off x="-365760" y="1892410"/>
            <a:ext cx="12642574" cy="3975652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B1BD9C-FAE6-4871-8E76-D84173E6C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5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714756" y="321211"/>
            <a:ext cx="10762488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TUTORIEL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621" y="1528219"/>
            <a:ext cx="5754757" cy="488910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761" y="1450759"/>
            <a:ext cx="7346476" cy="5044026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7CD05F4-E852-471E-824E-6272B98DD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227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entagone 19"/>
          <p:cNvSpPr/>
          <p:nvPr/>
        </p:nvSpPr>
        <p:spPr>
          <a:xfrm>
            <a:off x="0" y="972748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546447" y="2713792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INTRODUCTION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894027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1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F174B94-4ADD-454B-9F66-BA37F785F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45403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26975840-874D-FD49-9EF4-A0B2A7348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DIAGRAMME DE CLASSE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9603B4A-35A6-F543-AC77-6CE3BA2E983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316" y="1662207"/>
            <a:ext cx="7107367" cy="46984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4CC98E-E480-4639-9A6A-5256FE8C6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48337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97F8D53-8F84-4353-8F3F-4774D1CC1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31</a:t>
            </a:fld>
            <a:endParaRPr lang="fr-FR"/>
          </a:p>
        </p:txBody>
      </p:sp>
      <p:pic>
        <p:nvPicPr>
          <p:cNvPr id="10" name="Espace réservé du contenu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78AC8AB7-E9D2-6446-81AB-3C7960823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15137"/>
            <a:ext cx="10515600" cy="2972314"/>
          </a:xfr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43D6A52C-ADAD-B64C-B81A-A21C87EA6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CRÉATION D’UNE SCÈNE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347308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97F8D53-8F84-4353-8F3F-4774D1CC1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32</a:t>
            </a:fld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821C304-C16D-024F-893E-65A9A86F1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43D6A52C-ADAD-B64C-B81A-A21C87EA6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CRÉATION D’UNE SCÈNE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A75BB3D-38ED-4F4F-9F33-DD76D53559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8099" y="1465799"/>
            <a:ext cx="6122503" cy="306552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BA58FA1-5CEA-3145-B208-7F0FED59232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54885" y="4171308"/>
            <a:ext cx="6633533" cy="236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057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83D86A4-E263-46CF-8ADD-24B283EE1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33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546C5202-C60F-4325-B733-51B331641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86497"/>
            <a:ext cx="10762488" cy="10568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GÉNÉRATION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EFB1E1A-BBC3-4B76-AFB5-18E722075342}"/>
              </a:ext>
            </a:extLst>
          </p:cNvPr>
          <p:cNvPicPr/>
          <p:nvPr/>
        </p:nvPicPr>
        <p:blipFill rotWithShape="1">
          <a:blip r:embed="rId2"/>
          <a:srcRect l="488"/>
          <a:stretch/>
        </p:blipFill>
        <p:spPr bwMode="auto">
          <a:xfrm>
            <a:off x="1519205" y="2347274"/>
            <a:ext cx="9153589" cy="31862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85777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83D86A4-E263-46CF-8ADD-24B283EE1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34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546C5202-C60F-4325-B733-51B331641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15639"/>
            <a:ext cx="10762488" cy="10086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GÉNÉRATION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447C99A-7191-4084-A549-A111442B1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1430500"/>
            <a:ext cx="114585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213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11FF1D-1D62-4689-BD3B-D0032D97D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35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33D3AA1A-95A5-4D53-AB62-2FDDA47B5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151525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PLACEMENT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D6006EF-ABC6-48C8-8568-2D3F7D3C0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151" y="1528219"/>
            <a:ext cx="7995697" cy="480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199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96D0AA-FFED-4BE1-8AFF-B2FF3E6AB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36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FFB0E1E-2DC6-4311-A13C-4033B38F1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87" y="1609247"/>
            <a:ext cx="9725025" cy="4552950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EA3E7A1F-B83D-48CD-BE7E-194D1B806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28974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SAUVEGARDE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154490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BB30AA1F-8FA9-4917-966F-5F06026A4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" y="1235982"/>
            <a:ext cx="10163175" cy="546735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96D0AA-FFED-4BE1-8AFF-B2FF3E6AB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37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EA3E7A1F-B83D-48CD-BE7E-194D1B806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28974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SAUVEGARDE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27508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CREATION DE LA CARTE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27" y="3151950"/>
            <a:ext cx="5119357" cy="139796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402" y="2324555"/>
            <a:ext cx="6425068" cy="335490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402" y="1611699"/>
            <a:ext cx="6425068" cy="499343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4DC391D-49E4-4C57-A8E9-87D52CAF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209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54" y="1209887"/>
            <a:ext cx="5262189" cy="395693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730" y="716384"/>
            <a:ext cx="4124325" cy="130492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8662" y="2365714"/>
            <a:ext cx="6245286" cy="68369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950" y="3510900"/>
            <a:ext cx="4959105" cy="294086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8460189" y="2021309"/>
            <a:ext cx="222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ControleVisiteur.php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8100622" y="3141568"/>
            <a:ext cx="1474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Carte.php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8751305" y="6477562"/>
            <a:ext cx="1474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Script JS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E3246E0-3C2E-4734-8699-F2A53C2F4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7558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711397" y="2891028"/>
            <a:ext cx="5076664" cy="807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3600" u="sng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Visite virtuelle de l’IUT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420029C-A5A0-4B5B-B1CB-6995B8D28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410950E-DCE9-4E77-A5B9-9CF9A35611DF}"/>
              </a:ext>
            </a:extLst>
          </p:cNvPr>
          <p:cNvSpPr txBox="1">
            <a:spLocks/>
          </p:cNvSpPr>
          <p:nvPr/>
        </p:nvSpPr>
        <p:spPr>
          <a:xfrm>
            <a:off x="3316887" y="174233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PANORAMA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C5EDD848-1B6B-4282-B235-3CF7CE0C9215}"/>
              </a:ext>
            </a:extLst>
          </p:cNvPr>
          <p:cNvSpPr txBox="1">
            <a:spLocks/>
          </p:cNvSpPr>
          <p:nvPr/>
        </p:nvSpPr>
        <p:spPr>
          <a:xfrm>
            <a:off x="6403939" y="2891028"/>
            <a:ext cx="5076664" cy="807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3600" u="sng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Générateur de panorama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F251A93E-3D98-4659-A6D1-465040F1E60C}"/>
              </a:ext>
            </a:extLst>
          </p:cNvPr>
          <p:cNvCxnSpPr/>
          <p:nvPr/>
        </p:nvCxnSpPr>
        <p:spPr>
          <a:xfrm flipH="1">
            <a:off x="3799002" y="1409522"/>
            <a:ext cx="989814" cy="1295971"/>
          </a:xfrm>
          <a:prstGeom prst="straightConnector1">
            <a:avLst/>
          </a:prstGeom>
          <a:ln w="76200">
            <a:solidFill>
              <a:srgbClr val="F6BF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6E36485-F0E1-4CCB-A37A-2EEAAE6C3059}"/>
              </a:ext>
            </a:extLst>
          </p:cNvPr>
          <p:cNvCxnSpPr>
            <a:cxnSpLocks/>
          </p:cNvCxnSpPr>
          <p:nvPr/>
        </p:nvCxnSpPr>
        <p:spPr>
          <a:xfrm>
            <a:off x="7302630" y="1409522"/>
            <a:ext cx="898690" cy="1295972"/>
          </a:xfrm>
          <a:prstGeom prst="straightConnector1">
            <a:avLst/>
          </a:prstGeom>
          <a:ln w="76200">
            <a:solidFill>
              <a:srgbClr val="F6BF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967E79C2-5926-4BF3-81D7-88E3507AD84C}"/>
              </a:ext>
            </a:extLst>
          </p:cNvPr>
          <p:cNvSpPr txBox="1"/>
          <p:nvPr/>
        </p:nvSpPr>
        <p:spPr>
          <a:xfrm>
            <a:off x="1717248" y="4367439"/>
            <a:ext cx="87575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6BF27"/>
              </a:buClr>
              <a:buFont typeface="Wingdings" panose="05000000000000000000" pitchFamily="2" charset="2"/>
              <a:buChar char="Ø"/>
            </a:pPr>
            <a:r>
              <a:rPr lang="fr-FR" sz="3200" dirty="0">
                <a:solidFill>
                  <a:schemeClr val="bg1"/>
                </a:solidFill>
              </a:rPr>
              <a:t>Expérience immersive</a:t>
            </a:r>
          </a:p>
          <a:p>
            <a:pPr marL="457200" indent="-457200">
              <a:buClr>
                <a:srgbClr val="F6BF27"/>
              </a:buClr>
              <a:buFont typeface="Wingdings" panose="05000000000000000000" pitchFamily="2" charset="2"/>
              <a:buChar char="Ø"/>
            </a:pPr>
            <a:r>
              <a:rPr lang="fr-FR" sz="3200" dirty="0">
                <a:solidFill>
                  <a:schemeClr val="bg1"/>
                </a:solidFill>
              </a:rPr>
              <a:t>Ergonomie</a:t>
            </a:r>
          </a:p>
          <a:p>
            <a:pPr marL="457200" indent="-457200">
              <a:buClr>
                <a:srgbClr val="F6BF27"/>
              </a:buClr>
              <a:buFont typeface="Wingdings" panose="05000000000000000000" pitchFamily="2" charset="2"/>
              <a:buChar char="Ø"/>
            </a:pPr>
            <a:r>
              <a:rPr lang="fr-FR" sz="3200" dirty="0">
                <a:solidFill>
                  <a:schemeClr val="bg1"/>
                </a:solidFill>
              </a:rPr>
              <a:t>Compatibilité (casque VR, ordinateur, téléphone)</a:t>
            </a:r>
          </a:p>
        </p:txBody>
      </p:sp>
    </p:spTree>
    <p:extLst>
      <p:ext uri="{BB962C8B-B14F-4D97-AF65-F5344CB8AC3E}">
        <p14:creationId xmlns:p14="http://schemas.microsoft.com/office/powerpoint/2010/main" val="3418469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D33FE5C-31F9-4A17-9BCF-2D663F5CB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40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329010FF-BA1B-454A-B562-421089407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28974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GÉNÉRATION DU PANORAMA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2216A15-12D9-4A3B-ADE1-E380EF4C0EA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337" y="4542531"/>
            <a:ext cx="9361326" cy="134922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0DC7348-B839-4FEF-9DF3-D89F896B7AE6}"/>
              </a:ext>
            </a:extLst>
          </p:cNvPr>
          <p:cNvSpPr txBox="1"/>
          <p:nvPr/>
        </p:nvSpPr>
        <p:spPr>
          <a:xfrm>
            <a:off x="2107440" y="1611984"/>
            <a:ext cx="83175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Écriture des chaînes invariables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Boucles de parcours pour créer des chaînes de caractère correspondant au HTML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Concaténation des chaînes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Écriture dans un fichier HTML</a:t>
            </a:r>
          </a:p>
        </p:txBody>
      </p:sp>
    </p:spTree>
    <p:extLst>
      <p:ext uri="{BB962C8B-B14F-4D97-AF65-F5344CB8AC3E}">
        <p14:creationId xmlns:p14="http://schemas.microsoft.com/office/powerpoint/2010/main" val="14151393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192161" y="3123483"/>
            <a:ext cx="10515600" cy="573446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Téléchargement du zip (VICTOR)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D66A76E-30CB-9243-B031-436B8AC62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2" y="2309190"/>
            <a:ext cx="10822075" cy="2563123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0E8374C6-CD77-B041-AA67-70ABA926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CREATION DU ZIP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BD111CB-1396-41F6-9A47-1A4D13CA2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35627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AF9645BE-1CF6-0841-9803-9352C5C7F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CREATION DU ZIP (SUITE)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C9D7B55-1182-485A-BBE3-5E4F48DED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42</a:t>
            </a:fld>
            <a:endParaRPr lang="fr-FR"/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A22BF703-3105-494C-B296-17F2B0C08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26" y="1703522"/>
            <a:ext cx="8569599" cy="45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117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AF9645BE-1CF6-0841-9803-9352C5C7F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CREATION DU ZIP (SUITE)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C9D7B55-1182-485A-BBE3-5E4F48DED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43</a:t>
            </a:fld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AF981A7-A8B2-D649-A403-6FF655089F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424" y="1618637"/>
            <a:ext cx="7257151" cy="464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406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821750" y="2088849"/>
            <a:ext cx="5558225" cy="2406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BILAN ET PERSPECTIVES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1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0" y="5376166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Pentagone 19"/>
          <p:cNvSpPr/>
          <p:nvPr/>
        </p:nvSpPr>
        <p:spPr>
          <a:xfrm>
            <a:off x="-610258" y="972749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482439" y="5297445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6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8EF0F79-B1DA-4DB1-A407-FC694859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90580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A0F2624-2711-4E39-A529-F4D9674F0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45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9D95BC76-D8F8-49CF-A1BA-94E69B5A7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BILAN TECHNIQUE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A5C8081-449E-4A72-BB35-106CE9F5E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03" y="2372750"/>
            <a:ext cx="5135754" cy="4341654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37FB28EA-342D-40A1-AB00-6A6C9E7E460D}"/>
              </a:ext>
            </a:extLst>
          </p:cNvPr>
          <p:cNvSpPr txBox="1">
            <a:spLocks/>
          </p:cNvSpPr>
          <p:nvPr/>
        </p:nvSpPr>
        <p:spPr>
          <a:xfrm>
            <a:off x="6806494" y="2063016"/>
            <a:ext cx="5385506" cy="434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C000"/>
                </a:solidFill>
              </a:rPr>
              <a:t>Navigation Intuitive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Découpage Total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Compatibilité manettes VR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AD177851-3375-492B-8C74-C6E038093762}"/>
              </a:ext>
            </a:extLst>
          </p:cNvPr>
          <p:cNvSpPr txBox="1">
            <a:spLocks/>
          </p:cNvSpPr>
          <p:nvPr/>
        </p:nvSpPr>
        <p:spPr>
          <a:xfrm>
            <a:off x="248303" y="1459512"/>
            <a:ext cx="5137205" cy="120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C000"/>
                </a:solidFill>
              </a:rPr>
              <a:t>Panorama</a:t>
            </a:r>
          </a:p>
        </p:txBody>
      </p:sp>
    </p:spTree>
    <p:extLst>
      <p:ext uri="{BB962C8B-B14F-4D97-AF65-F5344CB8AC3E}">
        <p14:creationId xmlns:p14="http://schemas.microsoft.com/office/powerpoint/2010/main" val="40358910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A0F2624-2711-4E39-A529-F4D9674F0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46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9D95BC76-D8F8-49CF-A1BA-94E69B5A7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BILAN TECHNIQUE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37FB28EA-342D-40A1-AB00-6A6C9E7E460D}"/>
              </a:ext>
            </a:extLst>
          </p:cNvPr>
          <p:cNvSpPr txBox="1">
            <a:spLocks/>
          </p:cNvSpPr>
          <p:nvPr/>
        </p:nvSpPr>
        <p:spPr>
          <a:xfrm>
            <a:off x="6451373" y="2063016"/>
            <a:ext cx="5740627" cy="434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err="1">
                <a:solidFill>
                  <a:srgbClr val="FFC000"/>
                </a:solidFill>
              </a:rPr>
              <a:t>Erreur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>
                <a:solidFill>
                  <a:srgbClr val="FFC000"/>
                </a:solidFill>
              </a:rPr>
              <a:t>Téléchargement</a:t>
            </a:r>
            <a:r>
              <a:rPr lang="en-US" sz="2800" dirty="0">
                <a:solidFill>
                  <a:srgbClr val="FFC000"/>
                </a:solidFill>
              </a:rPr>
              <a:t> ZIP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 err="1">
                <a:solidFill>
                  <a:srgbClr val="FFC000"/>
                </a:solidFill>
              </a:rPr>
              <a:t>Sauvegarde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>
                <a:solidFill>
                  <a:srgbClr val="FFC000"/>
                </a:solidFill>
              </a:rPr>
              <a:t>en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>
                <a:solidFill>
                  <a:srgbClr val="FFC000"/>
                </a:solidFill>
              </a:rPr>
              <a:t>cours</a:t>
            </a:r>
            <a:r>
              <a:rPr lang="en-US" sz="2800" dirty="0">
                <a:solidFill>
                  <a:srgbClr val="FFC000"/>
                </a:solidFill>
              </a:rPr>
              <a:t> de </a:t>
            </a:r>
            <a:r>
              <a:rPr lang="en-US" sz="2800" dirty="0" err="1">
                <a:solidFill>
                  <a:srgbClr val="FFC000"/>
                </a:solidFill>
              </a:rPr>
              <a:t>création</a:t>
            </a:r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 err="1">
                <a:solidFill>
                  <a:srgbClr val="FFC000"/>
                </a:solidFill>
              </a:rPr>
              <a:t>Visualisation</a:t>
            </a:r>
            <a:r>
              <a:rPr lang="en-US" sz="2800" dirty="0">
                <a:solidFill>
                  <a:srgbClr val="FFC000"/>
                </a:solidFill>
              </a:rPr>
              <a:t> d’un panorama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 err="1">
                <a:solidFill>
                  <a:srgbClr val="FFC000"/>
                </a:solidFill>
              </a:rPr>
              <a:t>Déploiement</a:t>
            </a:r>
            <a:r>
              <a:rPr lang="en-US" sz="2800" dirty="0">
                <a:solidFill>
                  <a:srgbClr val="FFC000"/>
                </a:solidFill>
              </a:rPr>
              <a:t> sur </a:t>
            </a:r>
            <a:r>
              <a:rPr lang="en-US" sz="2800" dirty="0" err="1">
                <a:solidFill>
                  <a:srgbClr val="FFC000"/>
                </a:solidFill>
              </a:rPr>
              <a:t>serveur</a:t>
            </a:r>
            <a:r>
              <a:rPr lang="en-US" sz="2800" dirty="0">
                <a:solidFill>
                  <a:srgbClr val="FFC000"/>
                </a:solidFill>
              </a:rPr>
              <a:t> Web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86607A7-CD1C-458B-97A6-16224A079D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2" r="18592"/>
          <a:stretch/>
        </p:blipFill>
        <p:spPr>
          <a:xfrm>
            <a:off x="244699" y="2373524"/>
            <a:ext cx="5495930" cy="4341654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FEE0D047-9462-40FF-BBB6-931B9B08B129}"/>
              </a:ext>
            </a:extLst>
          </p:cNvPr>
          <p:cNvSpPr txBox="1">
            <a:spLocks/>
          </p:cNvSpPr>
          <p:nvPr/>
        </p:nvSpPr>
        <p:spPr>
          <a:xfrm>
            <a:off x="248303" y="1459512"/>
            <a:ext cx="5137205" cy="120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err="1">
                <a:solidFill>
                  <a:srgbClr val="FFC000"/>
                </a:solidFill>
              </a:rPr>
              <a:t>Générateur</a:t>
            </a:r>
            <a:endParaRPr lang="en-US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1697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166D26-F04C-4B42-9A9F-3DF0896390A5}"/>
              </a:ext>
            </a:extLst>
          </p:cNvPr>
          <p:cNvSpPr/>
          <p:nvPr/>
        </p:nvSpPr>
        <p:spPr>
          <a:xfrm>
            <a:off x="2580661" y="3960688"/>
            <a:ext cx="9611338" cy="2897312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5D7A710-E78B-4275-9F9B-4B35E1190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417"/>
          <a:stretch/>
        </p:blipFill>
        <p:spPr>
          <a:xfrm>
            <a:off x="3744228" y="-478"/>
            <a:ext cx="8447772" cy="4266683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40CCAF0-A89C-4109-A936-B7CE59B07D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" t="2328" r="4706" b="14730"/>
          <a:stretch/>
        </p:blipFill>
        <p:spPr>
          <a:xfrm>
            <a:off x="4596937" y="4669423"/>
            <a:ext cx="6875937" cy="1785358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10925174" y="6356350"/>
            <a:ext cx="4286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8DFB1D4-2421-4D0B-B32A-595002F349BD}" type="slidenum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47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4284EEB0-C2D4-4D62-9BB0-437F10303C9F}"/>
              </a:ext>
            </a:extLst>
          </p:cNvPr>
          <p:cNvSpPr txBox="1">
            <a:spLocks/>
          </p:cNvSpPr>
          <p:nvPr/>
        </p:nvSpPr>
        <p:spPr>
          <a:xfrm>
            <a:off x="250186" y="1635480"/>
            <a:ext cx="4514790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616378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251479" y="1508745"/>
            <a:ext cx="5558225" cy="2406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ANNEXES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DDEE132-AA3B-4DAC-9EBB-F6B968FC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94121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71F28C5-FA4B-423D-9F67-3366E3092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49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635C6E4-7D71-4DCA-A10A-873A5FF62C09}"/>
              </a:ext>
            </a:extLst>
          </p:cNvPr>
          <p:cNvSpPr txBox="1"/>
          <p:nvPr/>
        </p:nvSpPr>
        <p:spPr>
          <a:xfrm>
            <a:off x="243525" y="0"/>
            <a:ext cx="1663540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6BF27"/>
                </a:solidFill>
              </a:rPr>
              <a:t>1. Panorama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02881AB-9B39-45EB-A2DB-BBF1F7503946}"/>
              </a:ext>
            </a:extLst>
          </p:cNvPr>
          <p:cNvSpPr txBox="1"/>
          <p:nvPr/>
        </p:nvSpPr>
        <p:spPr>
          <a:xfrm>
            <a:off x="3950616" y="0"/>
            <a:ext cx="1663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6BF27"/>
                </a:solidFill>
              </a:rPr>
              <a:t>2. Générateur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940E45B-88E5-484D-9C2E-283471D04243}"/>
              </a:ext>
            </a:extLst>
          </p:cNvPr>
          <p:cNvSpPr txBox="1"/>
          <p:nvPr/>
        </p:nvSpPr>
        <p:spPr>
          <a:xfrm>
            <a:off x="7927941" y="0"/>
            <a:ext cx="3049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6BF27"/>
                </a:solidFill>
              </a:rPr>
              <a:t>3. Rapports &amp; Soutenances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D324B3E-F552-40A7-98B8-A8C08B719308}"/>
              </a:ext>
            </a:extLst>
          </p:cNvPr>
          <p:cNvSpPr txBox="1"/>
          <p:nvPr/>
        </p:nvSpPr>
        <p:spPr>
          <a:xfrm>
            <a:off x="781947" y="439440"/>
            <a:ext cx="1970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1.1. Analyse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A3608E8-5E43-401C-B7E1-ADB44FEF297E}"/>
              </a:ext>
            </a:extLst>
          </p:cNvPr>
          <p:cNvSpPr txBox="1"/>
          <p:nvPr/>
        </p:nvSpPr>
        <p:spPr>
          <a:xfrm>
            <a:off x="1176301" y="841643"/>
            <a:ext cx="2055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1.1.1 Diagramme de cas d’utilisation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9DA3FA2-3B3D-4469-B93E-59CFD79DB10B}"/>
              </a:ext>
            </a:extLst>
          </p:cNvPr>
          <p:cNvSpPr txBox="1"/>
          <p:nvPr/>
        </p:nvSpPr>
        <p:spPr>
          <a:xfrm>
            <a:off x="1176301" y="1460560"/>
            <a:ext cx="1932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1.1.2 Diagramme d’objets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0CF5D9A-55A0-4878-A3F2-7777F6FC2376}"/>
              </a:ext>
            </a:extLst>
          </p:cNvPr>
          <p:cNvSpPr txBox="1"/>
          <p:nvPr/>
        </p:nvSpPr>
        <p:spPr>
          <a:xfrm>
            <a:off x="778805" y="2166625"/>
            <a:ext cx="2450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1.2 Codage du panorama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E5308C4-5F45-4A49-8A3A-99644CB66ACD}"/>
              </a:ext>
            </a:extLst>
          </p:cNvPr>
          <p:cNvSpPr txBox="1"/>
          <p:nvPr/>
        </p:nvSpPr>
        <p:spPr>
          <a:xfrm>
            <a:off x="1176301" y="2887161"/>
            <a:ext cx="1970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1.2.1 Codage des scènes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0A24136-3EB3-4A6E-B965-886E523669CB}"/>
              </a:ext>
            </a:extLst>
          </p:cNvPr>
          <p:cNvSpPr txBox="1"/>
          <p:nvPr/>
        </p:nvSpPr>
        <p:spPr>
          <a:xfrm>
            <a:off x="1176301" y="3586007"/>
            <a:ext cx="2224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1.2.2 Codage des points de navigation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C7AD354-630C-42C1-8DFF-FB75CC08C538}"/>
              </a:ext>
            </a:extLst>
          </p:cNvPr>
          <p:cNvSpPr txBox="1"/>
          <p:nvPr/>
        </p:nvSpPr>
        <p:spPr>
          <a:xfrm>
            <a:off x="1176301" y="4284853"/>
            <a:ext cx="2224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1.2.3 Ajout des panneaux informatifs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1A792EC-19D1-4B71-A182-0EEE3BDFE7EC}"/>
              </a:ext>
            </a:extLst>
          </p:cNvPr>
          <p:cNvSpPr txBox="1"/>
          <p:nvPr/>
        </p:nvSpPr>
        <p:spPr>
          <a:xfrm>
            <a:off x="778805" y="4983699"/>
            <a:ext cx="2703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1.3 Création de la carte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5F1D911-2F3C-42EC-A978-71C3445E41EF}"/>
              </a:ext>
            </a:extLst>
          </p:cNvPr>
          <p:cNvSpPr txBox="1"/>
          <p:nvPr/>
        </p:nvSpPr>
        <p:spPr>
          <a:xfrm>
            <a:off x="1176301" y="5404336"/>
            <a:ext cx="283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1.3.1 Analyse ergonomique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541E1E9-1CC6-4EBA-85D6-0A2B367137D9}"/>
              </a:ext>
            </a:extLst>
          </p:cNvPr>
          <p:cNvSpPr txBox="1"/>
          <p:nvPr/>
        </p:nvSpPr>
        <p:spPr>
          <a:xfrm>
            <a:off x="1176301" y="5824973"/>
            <a:ext cx="283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1.3.2 Codage de la carte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07A68A7-89CC-4D65-BFAA-9C530B5EDB49}"/>
              </a:ext>
            </a:extLst>
          </p:cNvPr>
          <p:cNvSpPr txBox="1"/>
          <p:nvPr/>
        </p:nvSpPr>
        <p:spPr>
          <a:xfrm>
            <a:off x="4586760" y="439440"/>
            <a:ext cx="233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2.1 Analyse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F704D72-FEE4-484A-BE94-3E270CBE1623}"/>
              </a:ext>
            </a:extLst>
          </p:cNvPr>
          <p:cNvSpPr txBox="1"/>
          <p:nvPr/>
        </p:nvSpPr>
        <p:spPr>
          <a:xfrm>
            <a:off x="4916698" y="843731"/>
            <a:ext cx="2055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2.1.1 Diagramme de cas d’utilisation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A733DBC-B8BC-4ACC-848A-04B9883FCB0A}"/>
              </a:ext>
            </a:extLst>
          </p:cNvPr>
          <p:cNvSpPr txBox="1"/>
          <p:nvPr/>
        </p:nvSpPr>
        <p:spPr>
          <a:xfrm>
            <a:off x="4586759" y="1485335"/>
            <a:ext cx="1857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 Codage du générateur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CC9A19B-1686-4209-B1FB-0B9074D265F9}"/>
              </a:ext>
            </a:extLst>
          </p:cNvPr>
          <p:cNvSpPr txBox="1"/>
          <p:nvPr/>
        </p:nvSpPr>
        <p:spPr>
          <a:xfrm>
            <a:off x="4916697" y="2166625"/>
            <a:ext cx="3101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2.2.1 Codage du formulaire pour le chargement des photos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8C11135-F535-466D-A66E-07B242A6E63F}"/>
              </a:ext>
            </a:extLst>
          </p:cNvPr>
          <p:cNvSpPr txBox="1"/>
          <p:nvPr/>
        </p:nvSpPr>
        <p:spPr>
          <a:xfrm>
            <a:off x="4916697" y="2847915"/>
            <a:ext cx="2686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2.2.2 Codage de l’ajout des points de navigation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1960E2E-C6A5-4828-90E7-C9828DF8CE59}"/>
              </a:ext>
            </a:extLst>
          </p:cNvPr>
          <p:cNvSpPr txBox="1"/>
          <p:nvPr/>
        </p:nvSpPr>
        <p:spPr>
          <a:xfrm>
            <a:off x="4916697" y="3537072"/>
            <a:ext cx="2903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2.2.3 Codage de l’ajout de panneaux informatifs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89ABB70-64C7-40AF-9028-312AEBD03211}"/>
              </a:ext>
            </a:extLst>
          </p:cNvPr>
          <p:cNvSpPr txBox="1"/>
          <p:nvPr/>
        </p:nvSpPr>
        <p:spPr>
          <a:xfrm>
            <a:off x="4916697" y="4226229"/>
            <a:ext cx="26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2.2.4 Codage de la création de la carte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E542F99-F6B9-4C77-8612-A6C11844C5CB}"/>
              </a:ext>
            </a:extLst>
          </p:cNvPr>
          <p:cNvSpPr txBox="1"/>
          <p:nvPr/>
        </p:nvSpPr>
        <p:spPr>
          <a:xfrm>
            <a:off x="778805" y="6171274"/>
            <a:ext cx="2622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1.4 Gestion de la portabilité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C744A49-4137-4248-A622-E9B977F12BA1}"/>
              </a:ext>
            </a:extLst>
          </p:cNvPr>
          <p:cNvSpPr txBox="1"/>
          <p:nvPr/>
        </p:nvSpPr>
        <p:spPr>
          <a:xfrm>
            <a:off x="4586759" y="4907519"/>
            <a:ext cx="2960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2.3 Codage de la sauvegarde du résultat utilisable sur 3 plateformes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DFEE94E-A465-4961-9E09-66EA3BD460BB}"/>
              </a:ext>
            </a:extLst>
          </p:cNvPr>
          <p:cNvSpPr txBox="1"/>
          <p:nvPr/>
        </p:nvSpPr>
        <p:spPr>
          <a:xfrm>
            <a:off x="8620481" y="439440"/>
            <a:ext cx="2724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3.1 Rédaction des documents prévisionnels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AC01A13-AD50-4FE2-93FD-4EC107562539}"/>
              </a:ext>
            </a:extLst>
          </p:cNvPr>
          <p:cNvSpPr txBox="1"/>
          <p:nvPr/>
        </p:nvSpPr>
        <p:spPr>
          <a:xfrm>
            <a:off x="9022694" y="1699683"/>
            <a:ext cx="2724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3.1.2 Ecriture du WBS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BBBDEEF-7FF8-4218-9F69-D97CE89292E8}"/>
              </a:ext>
            </a:extLst>
          </p:cNvPr>
          <p:cNvSpPr txBox="1"/>
          <p:nvPr/>
        </p:nvSpPr>
        <p:spPr>
          <a:xfrm>
            <a:off x="9022694" y="2135505"/>
            <a:ext cx="2636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3.1.3 Ecriture du GANTT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A7FFDDB-78DF-40B0-80E0-964D85FB44ED}"/>
              </a:ext>
            </a:extLst>
          </p:cNvPr>
          <p:cNvSpPr txBox="1"/>
          <p:nvPr/>
        </p:nvSpPr>
        <p:spPr>
          <a:xfrm>
            <a:off x="8620481" y="2590887"/>
            <a:ext cx="2636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3.2 Préparation des soutenances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7649B53-061C-478B-B63E-DDAD97C28EDF}"/>
              </a:ext>
            </a:extLst>
          </p:cNvPr>
          <p:cNvSpPr txBox="1"/>
          <p:nvPr/>
        </p:nvSpPr>
        <p:spPr>
          <a:xfrm>
            <a:off x="9022694" y="3284148"/>
            <a:ext cx="2636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3.2.1 Préparation de la soutenance du 19 janvier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1ABB089-3B4D-46EE-9D06-0EB903E88D0F}"/>
              </a:ext>
            </a:extLst>
          </p:cNvPr>
          <p:cNvSpPr txBox="1"/>
          <p:nvPr/>
        </p:nvSpPr>
        <p:spPr>
          <a:xfrm>
            <a:off x="8620481" y="4704072"/>
            <a:ext cx="2356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3.3 Rédaction du rapport final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61CC7438-0CE4-454A-A87E-3B9619564E5C}"/>
              </a:ext>
            </a:extLst>
          </p:cNvPr>
          <p:cNvSpPr txBox="1"/>
          <p:nvPr/>
        </p:nvSpPr>
        <p:spPr>
          <a:xfrm>
            <a:off x="9022694" y="3994110"/>
            <a:ext cx="2636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3.2.2 Préparation de la soutenance du 29 mars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B5697F4-4E69-4006-9794-AAA20B62ACCC}"/>
              </a:ext>
            </a:extLst>
          </p:cNvPr>
          <p:cNvSpPr txBox="1"/>
          <p:nvPr/>
        </p:nvSpPr>
        <p:spPr>
          <a:xfrm>
            <a:off x="9022694" y="1057332"/>
            <a:ext cx="2724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3.1.1 Ecriture du cahier des charges</a:t>
            </a: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30BF75D1-AD7E-4746-897D-E70AD9F95B66}"/>
              </a:ext>
            </a:extLst>
          </p:cNvPr>
          <p:cNvCxnSpPr>
            <a:cxnSpLocks/>
          </p:cNvCxnSpPr>
          <p:nvPr/>
        </p:nvCxnSpPr>
        <p:spPr>
          <a:xfrm>
            <a:off x="386499" y="369332"/>
            <a:ext cx="0" cy="6040895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DC31194F-F26F-4C59-8E8C-5CD9372FFA5D}"/>
              </a:ext>
            </a:extLst>
          </p:cNvPr>
          <p:cNvCxnSpPr>
            <a:cxnSpLocks/>
          </p:cNvCxnSpPr>
          <p:nvPr/>
        </p:nvCxnSpPr>
        <p:spPr>
          <a:xfrm>
            <a:off x="8136903" y="306121"/>
            <a:ext cx="0" cy="4625063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73AECF38-DC4A-43AB-96F9-6ACD25D99048}"/>
              </a:ext>
            </a:extLst>
          </p:cNvPr>
          <p:cNvCxnSpPr>
            <a:cxnSpLocks/>
          </p:cNvCxnSpPr>
          <p:nvPr/>
        </p:nvCxnSpPr>
        <p:spPr>
          <a:xfrm>
            <a:off x="4132082" y="306120"/>
            <a:ext cx="0" cy="480600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67593E26-597C-4693-96FF-BE5DBF0AFC73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86499" y="624106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C9283E39-6419-4C0D-AD24-8FCD424B0A4D}"/>
              </a:ext>
            </a:extLst>
          </p:cNvPr>
          <p:cNvCxnSpPr>
            <a:cxnSpLocks/>
          </p:cNvCxnSpPr>
          <p:nvPr/>
        </p:nvCxnSpPr>
        <p:spPr>
          <a:xfrm flipH="1">
            <a:off x="383357" y="6410227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1F877B58-3553-4041-AAD8-782741325A3B}"/>
              </a:ext>
            </a:extLst>
          </p:cNvPr>
          <p:cNvCxnSpPr>
            <a:cxnSpLocks/>
          </p:cNvCxnSpPr>
          <p:nvPr/>
        </p:nvCxnSpPr>
        <p:spPr>
          <a:xfrm flipH="1">
            <a:off x="386499" y="5170967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1C6FFD49-AB0F-4BEE-B4AC-D5E3BE315DE8}"/>
              </a:ext>
            </a:extLst>
          </p:cNvPr>
          <p:cNvCxnSpPr>
            <a:cxnSpLocks/>
          </p:cNvCxnSpPr>
          <p:nvPr/>
        </p:nvCxnSpPr>
        <p:spPr>
          <a:xfrm flipH="1">
            <a:off x="386499" y="2363352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18957D51-7A92-4648-9289-C7811F6DE938}"/>
              </a:ext>
            </a:extLst>
          </p:cNvPr>
          <p:cNvCxnSpPr>
            <a:cxnSpLocks/>
          </p:cNvCxnSpPr>
          <p:nvPr/>
        </p:nvCxnSpPr>
        <p:spPr>
          <a:xfrm flipH="1">
            <a:off x="4132082" y="5097720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F03A9CDB-0571-4D62-8997-A5786CFF07C8}"/>
              </a:ext>
            </a:extLst>
          </p:cNvPr>
          <p:cNvCxnSpPr>
            <a:cxnSpLocks/>
          </p:cNvCxnSpPr>
          <p:nvPr/>
        </p:nvCxnSpPr>
        <p:spPr>
          <a:xfrm flipH="1">
            <a:off x="4132082" y="1699683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315712E7-A729-4D85-A760-18C2150DCCC0}"/>
              </a:ext>
            </a:extLst>
          </p:cNvPr>
          <p:cNvCxnSpPr>
            <a:cxnSpLocks/>
          </p:cNvCxnSpPr>
          <p:nvPr/>
        </p:nvCxnSpPr>
        <p:spPr>
          <a:xfrm flipH="1">
            <a:off x="4132082" y="624106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F1307836-D962-4F67-ACBC-6C50BFC9152C}"/>
              </a:ext>
            </a:extLst>
          </p:cNvPr>
          <p:cNvCxnSpPr>
            <a:cxnSpLocks/>
          </p:cNvCxnSpPr>
          <p:nvPr/>
        </p:nvCxnSpPr>
        <p:spPr>
          <a:xfrm flipH="1">
            <a:off x="8136903" y="637041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E1398BD8-13B4-488C-98F9-7749FB4FEDC8}"/>
              </a:ext>
            </a:extLst>
          </p:cNvPr>
          <p:cNvCxnSpPr>
            <a:cxnSpLocks/>
          </p:cNvCxnSpPr>
          <p:nvPr/>
        </p:nvCxnSpPr>
        <p:spPr>
          <a:xfrm flipH="1">
            <a:off x="8136903" y="4913775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C98DB391-327C-4E32-9CE6-E91F0CFE0003}"/>
              </a:ext>
            </a:extLst>
          </p:cNvPr>
          <p:cNvCxnSpPr>
            <a:cxnSpLocks/>
          </p:cNvCxnSpPr>
          <p:nvPr/>
        </p:nvCxnSpPr>
        <p:spPr>
          <a:xfrm flipH="1">
            <a:off x="8136903" y="2796433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B55AAA62-0019-4643-B011-4AC362B2077D}"/>
              </a:ext>
            </a:extLst>
          </p:cNvPr>
          <p:cNvCxnSpPr>
            <a:cxnSpLocks/>
          </p:cNvCxnSpPr>
          <p:nvPr/>
        </p:nvCxnSpPr>
        <p:spPr>
          <a:xfrm>
            <a:off x="1018095" y="772753"/>
            <a:ext cx="0" cy="92693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327EA3E4-ED1E-4E73-89CC-0D5704C222AA}"/>
              </a:ext>
            </a:extLst>
          </p:cNvPr>
          <p:cNvCxnSpPr>
            <a:cxnSpLocks/>
          </p:cNvCxnSpPr>
          <p:nvPr/>
        </p:nvCxnSpPr>
        <p:spPr>
          <a:xfrm>
            <a:off x="1002384" y="5310202"/>
            <a:ext cx="0" cy="70920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4A718DE2-2935-424F-BA0B-EB3D217156E7}"/>
              </a:ext>
            </a:extLst>
          </p:cNvPr>
          <p:cNvCxnSpPr>
            <a:cxnSpLocks/>
          </p:cNvCxnSpPr>
          <p:nvPr/>
        </p:nvCxnSpPr>
        <p:spPr>
          <a:xfrm>
            <a:off x="1002384" y="2773753"/>
            <a:ext cx="0" cy="172800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BEA2D4C5-9273-42A3-B778-2F166CA45D33}"/>
              </a:ext>
            </a:extLst>
          </p:cNvPr>
          <p:cNvCxnSpPr>
            <a:cxnSpLocks/>
          </p:cNvCxnSpPr>
          <p:nvPr/>
        </p:nvCxnSpPr>
        <p:spPr>
          <a:xfrm>
            <a:off x="4784103" y="772753"/>
            <a:ext cx="0" cy="284579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0B8BEFE6-95A1-4122-B17B-B2DD10D24926}"/>
              </a:ext>
            </a:extLst>
          </p:cNvPr>
          <p:cNvCxnSpPr>
            <a:cxnSpLocks/>
          </p:cNvCxnSpPr>
          <p:nvPr/>
        </p:nvCxnSpPr>
        <p:spPr>
          <a:xfrm>
            <a:off x="4784103" y="2069015"/>
            <a:ext cx="0" cy="237101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4E6547F8-4B4B-4139-A944-11EC53F96769}"/>
              </a:ext>
            </a:extLst>
          </p:cNvPr>
          <p:cNvCxnSpPr>
            <a:cxnSpLocks/>
          </p:cNvCxnSpPr>
          <p:nvPr/>
        </p:nvCxnSpPr>
        <p:spPr>
          <a:xfrm>
            <a:off x="8828202" y="1052146"/>
            <a:ext cx="0" cy="1311206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37950666-164C-41E3-9F96-88A4BE8DF947}"/>
              </a:ext>
            </a:extLst>
          </p:cNvPr>
          <p:cNvCxnSpPr>
            <a:cxnSpLocks/>
          </p:cNvCxnSpPr>
          <p:nvPr/>
        </p:nvCxnSpPr>
        <p:spPr>
          <a:xfrm>
            <a:off x="8828202" y="3225352"/>
            <a:ext cx="0" cy="1000877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AC579745-8C75-4A3B-BA4C-BAA5A163818F}"/>
              </a:ext>
            </a:extLst>
          </p:cNvPr>
          <p:cNvCxnSpPr>
            <a:cxnSpLocks/>
          </p:cNvCxnSpPr>
          <p:nvPr/>
        </p:nvCxnSpPr>
        <p:spPr>
          <a:xfrm flipV="1">
            <a:off x="4784103" y="1050781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C7044622-0E24-4BD4-B19E-99AD5356259F}"/>
              </a:ext>
            </a:extLst>
          </p:cNvPr>
          <p:cNvCxnSpPr>
            <a:cxnSpLocks/>
          </p:cNvCxnSpPr>
          <p:nvPr/>
        </p:nvCxnSpPr>
        <p:spPr>
          <a:xfrm flipV="1">
            <a:off x="4776244" y="2353252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068F8CFD-FD55-4342-B40D-5DB6F214E030}"/>
              </a:ext>
            </a:extLst>
          </p:cNvPr>
          <p:cNvCxnSpPr>
            <a:cxnSpLocks/>
          </p:cNvCxnSpPr>
          <p:nvPr/>
        </p:nvCxnSpPr>
        <p:spPr>
          <a:xfrm flipV="1">
            <a:off x="4776244" y="3050834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36BD8FF3-8574-4307-9D2C-E36E26EF8ADA}"/>
              </a:ext>
            </a:extLst>
          </p:cNvPr>
          <p:cNvCxnSpPr>
            <a:cxnSpLocks/>
          </p:cNvCxnSpPr>
          <p:nvPr/>
        </p:nvCxnSpPr>
        <p:spPr>
          <a:xfrm flipV="1">
            <a:off x="4776246" y="3729564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1F46AE08-1AC3-4330-9FE4-BCA564738662}"/>
              </a:ext>
            </a:extLst>
          </p:cNvPr>
          <p:cNvCxnSpPr>
            <a:cxnSpLocks/>
          </p:cNvCxnSpPr>
          <p:nvPr/>
        </p:nvCxnSpPr>
        <p:spPr>
          <a:xfrm flipV="1">
            <a:off x="4785671" y="4417721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75E63559-0041-40BB-BC58-8760928EA585}"/>
              </a:ext>
            </a:extLst>
          </p:cNvPr>
          <p:cNvCxnSpPr>
            <a:cxnSpLocks/>
          </p:cNvCxnSpPr>
          <p:nvPr/>
        </p:nvCxnSpPr>
        <p:spPr>
          <a:xfrm flipV="1">
            <a:off x="1014954" y="1042922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BDC3478C-376F-48D5-B836-170E252B63CD}"/>
              </a:ext>
            </a:extLst>
          </p:cNvPr>
          <p:cNvCxnSpPr>
            <a:cxnSpLocks/>
          </p:cNvCxnSpPr>
          <p:nvPr/>
        </p:nvCxnSpPr>
        <p:spPr>
          <a:xfrm flipV="1">
            <a:off x="1025949" y="1685521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C5D92C41-E5A4-4C51-B543-1B2B95179950}"/>
              </a:ext>
            </a:extLst>
          </p:cNvPr>
          <p:cNvCxnSpPr>
            <a:cxnSpLocks/>
          </p:cNvCxnSpPr>
          <p:nvPr/>
        </p:nvCxnSpPr>
        <p:spPr>
          <a:xfrm flipV="1">
            <a:off x="999236" y="3091677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C61AFDF7-EC13-4498-9A3C-C72D268AFF23}"/>
              </a:ext>
            </a:extLst>
          </p:cNvPr>
          <p:cNvCxnSpPr>
            <a:cxnSpLocks/>
          </p:cNvCxnSpPr>
          <p:nvPr/>
        </p:nvCxnSpPr>
        <p:spPr>
          <a:xfrm flipV="1">
            <a:off x="1000804" y="3781404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F27777FA-5577-4B5F-ADCF-3715F210DAA9}"/>
              </a:ext>
            </a:extLst>
          </p:cNvPr>
          <p:cNvCxnSpPr>
            <a:cxnSpLocks/>
          </p:cNvCxnSpPr>
          <p:nvPr/>
        </p:nvCxnSpPr>
        <p:spPr>
          <a:xfrm flipV="1">
            <a:off x="1000804" y="4488412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337F733-9ADD-4AFA-A4A7-CEEE4773092B}"/>
              </a:ext>
            </a:extLst>
          </p:cNvPr>
          <p:cNvCxnSpPr>
            <a:cxnSpLocks/>
          </p:cNvCxnSpPr>
          <p:nvPr/>
        </p:nvCxnSpPr>
        <p:spPr>
          <a:xfrm flipV="1">
            <a:off x="1000804" y="5600780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80C32BC5-4152-43C8-85B5-B506A34B561A}"/>
              </a:ext>
            </a:extLst>
          </p:cNvPr>
          <p:cNvCxnSpPr>
            <a:cxnSpLocks/>
          </p:cNvCxnSpPr>
          <p:nvPr/>
        </p:nvCxnSpPr>
        <p:spPr>
          <a:xfrm flipV="1">
            <a:off x="1000804" y="6006133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6ADC401C-9A81-41F4-9724-98924392B471}"/>
              </a:ext>
            </a:extLst>
          </p:cNvPr>
          <p:cNvCxnSpPr>
            <a:cxnSpLocks/>
          </p:cNvCxnSpPr>
          <p:nvPr/>
        </p:nvCxnSpPr>
        <p:spPr>
          <a:xfrm flipV="1">
            <a:off x="8828202" y="1251959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F8E633EF-9B5F-4C34-9990-A5D2450A3CF2}"/>
              </a:ext>
            </a:extLst>
          </p:cNvPr>
          <p:cNvCxnSpPr>
            <a:cxnSpLocks/>
          </p:cNvCxnSpPr>
          <p:nvPr/>
        </p:nvCxnSpPr>
        <p:spPr>
          <a:xfrm flipV="1">
            <a:off x="8820343" y="1894554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727028E7-ED69-4694-AC61-BD1BDE5E473B}"/>
              </a:ext>
            </a:extLst>
          </p:cNvPr>
          <p:cNvCxnSpPr>
            <a:cxnSpLocks/>
          </p:cNvCxnSpPr>
          <p:nvPr/>
        </p:nvCxnSpPr>
        <p:spPr>
          <a:xfrm flipV="1">
            <a:off x="8829770" y="2356465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FD315BD0-E31C-4D0C-A35C-8CC6332CA561}"/>
              </a:ext>
            </a:extLst>
          </p:cNvPr>
          <p:cNvCxnSpPr>
            <a:cxnSpLocks/>
          </p:cNvCxnSpPr>
          <p:nvPr/>
        </p:nvCxnSpPr>
        <p:spPr>
          <a:xfrm flipV="1">
            <a:off x="8821911" y="3489254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048F24D7-1364-499C-9CD0-5871F77C5CA2}"/>
              </a:ext>
            </a:extLst>
          </p:cNvPr>
          <p:cNvCxnSpPr>
            <a:cxnSpLocks/>
          </p:cNvCxnSpPr>
          <p:nvPr/>
        </p:nvCxnSpPr>
        <p:spPr>
          <a:xfrm flipV="1">
            <a:off x="8823479" y="4216693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641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E13DD4-6E78-4C53-A058-AB7E5F492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5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8A989736-13DA-449B-BEA2-64D973B07A08}"/>
              </a:ext>
            </a:extLst>
          </p:cNvPr>
          <p:cNvSpPr txBox="1">
            <a:spLocks/>
          </p:cNvSpPr>
          <p:nvPr/>
        </p:nvSpPr>
        <p:spPr>
          <a:xfrm>
            <a:off x="2837469" y="353346"/>
            <a:ext cx="6037644" cy="15602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ENVIRONNEMENT TECHNIQUE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BB86ABA-96A5-430E-9F18-6A4203A32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65" y="2646507"/>
            <a:ext cx="10766469" cy="81083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E8E33B6-645A-447E-B334-CB0B043D4117}"/>
              </a:ext>
            </a:extLst>
          </p:cNvPr>
          <p:cNvSpPr txBox="1"/>
          <p:nvPr/>
        </p:nvSpPr>
        <p:spPr>
          <a:xfrm>
            <a:off x="7027462" y="3859887"/>
            <a:ext cx="36953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A-Frame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HTML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JavaScript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PHP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E881EE-43B7-405D-BE28-8963F47F41AD}"/>
              </a:ext>
            </a:extLst>
          </p:cNvPr>
          <p:cNvSpPr txBox="1"/>
          <p:nvPr/>
        </p:nvSpPr>
        <p:spPr>
          <a:xfrm>
            <a:off x="1469233" y="3429000"/>
            <a:ext cx="36953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Photos à 360°</a:t>
            </a:r>
          </a:p>
          <a:p>
            <a:pPr>
              <a:buClr>
                <a:srgbClr val="F6BF27"/>
              </a:buClr>
            </a:pPr>
            <a:endParaRPr lang="fr-FR" sz="2800" dirty="0">
              <a:solidFill>
                <a:schemeClr val="bg1"/>
              </a:solidFill>
            </a:endParaRP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A-Frame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HTML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34903963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1825801" y="245806"/>
            <a:ext cx="8301424" cy="12016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RÉPARTITION DU TRAVAIL P2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8DCBF42-2093-4079-947C-EA56CD9F4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50</a:t>
            </a:fld>
            <a:endParaRPr lang="fr-FR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B78EAD8E-2058-4164-A2A1-AEC1445405BD}"/>
              </a:ext>
            </a:extLst>
          </p:cNvPr>
          <p:cNvGraphicFramePr>
            <a:graphicFrameLocks noGrp="1"/>
          </p:cNvGraphicFramePr>
          <p:nvPr/>
        </p:nvGraphicFramePr>
        <p:xfrm>
          <a:off x="952107" y="2130459"/>
          <a:ext cx="9587059" cy="346906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753869">
                  <a:extLst>
                    <a:ext uri="{9D8B030D-6E8A-4147-A177-3AD203B41FA5}">
                      <a16:colId xmlns:a16="http://schemas.microsoft.com/office/drawing/2014/main" val="990317525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2336448781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2907010680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2386605198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1912153403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2578146249"/>
                    </a:ext>
                  </a:extLst>
                </a:gridCol>
              </a:tblGrid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Clément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Enzo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Victor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Clara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Lucile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6543646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Analyse panorama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707605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Analyse carte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76214058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Création des scènes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89645690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Création de la carte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38501304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Ajout des points de navigation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72825992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Ajout des panneaux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898779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Analyse générateur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011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96305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1825801" y="245806"/>
            <a:ext cx="8301424" cy="12016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RÉPARTITION DU TRAVAIL P3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14AA771-8B89-489D-BB93-70114F352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51</a:t>
            </a:fld>
            <a:endParaRPr lang="fr-FR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B3F93D67-7334-4438-87AD-49C693ED9789}"/>
              </a:ext>
            </a:extLst>
          </p:cNvPr>
          <p:cNvGraphicFramePr>
            <a:graphicFrameLocks noGrp="1"/>
          </p:cNvGraphicFramePr>
          <p:nvPr/>
        </p:nvGraphicFramePr>
        <p:xfrm>
          <a:off x="1442301" y="2026762"/>
          <a:ext cx="8832915" cy="401582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959583">
                  <a:extLst>
                    <a:ext uri="{9D8B030D-6E8A-4147-A177-3AD203B41FA5}">
                      <a16:colId xmlns:a16="http://schemas.microsoft.com/office/drawing/2014/main" val="3418078551"/>
                    </a:ext>
                  </a:extLst>
                </a:gridCol>
                <a:gridCol w="1218333">
                  <a:extLst>
                    <a:ext uri="{9D8B030D-6E8A-4147-A177-3AD203B41FA5}">
                      <a16:colId xmlns:a16="http://schemas.microsoft.com/office/drawing/2014/main" val="94771168"/>
                    </a:ext>
                  </a:extLst>
                </a:gridCol>
                <a:gridCol w="1214325">
                  <a:extLst>
                    <a:ext uri="{9D8B030D-6E8A-4147-A177-3AD203B41FA5}">
                      <a16:colId xmlns:a16="http://schemas.microsoft.com/office/drawing/2014/main" val="1589613662"/>
                    </a:ext>
                  </a:extLst>
                </a:gridCol>
                <a:gridCol w="1222341">
                  <a:extLst>
                    <a:ext uri="{9D8B030D-6E8A-4147-A177-3AD203B41FA5}">
                      <a16:colId xmlns:a16="http://schemas.microsoft.com/office/drawing/2014/main" val="1600418571"/>
                    </a:ext>
                  </a:extLst>
                </a:gridCol>
                <a:gridCol w="1218333">
                  <a:extLst>
                    <a:ext uri="{9D8B030D-6E8A-4147-A177-3AD203B41FA5}">
                      <a16:colId xmlns:a16="http://schemas.microsoft.com/office/drawing/2014/main" val="2418129784"/>
                    </a:ext>
                  </a:extLst>
                </a:gridCol>
              </a:tblGrid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Clément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Victor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Clara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Lucile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71608722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Vues du générateur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4199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Ajout des animations du panorama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19028658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Découpage du panorama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40159046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Autres améliorations panorama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34338699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Codage de l'ajout des photos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31594091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Codage de l'ajout des points/panneaux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381877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Codage de l'ajout de la carte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558071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Génération du HTML résultant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13033061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Compression et téléchargement du HTML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66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2206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entagone 19"/>
          <p:cNvSpPr/>
          <p:nvPr/>
        </p:nvSpPr>
        <p:spPr>
          <a:xfrm>
            <a:off x="-610258" y="972745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094163" y="2742611"/>
            <a:ext cx="6787256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GESTION DE PROJET</a:t>
            </a:r>
          </a:p>
        </p:txBody>
      </p:sp>
      <p:sp>
        <p:nvSpPr>
          <p:cNvPr id="10" name="Pentagone 9"/>
          <p:cNvSpPr/>
          <p:nvPr/>
        </p:nvSpPr>
        <p:spPr>
          <a:xfrm>
            <a:off x="0" y="1853430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1742394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2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2403FED-109A-4704-95BD-DCB38AAC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3831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9FB6E07-CCDF-40E2-9D40-52BD3F6ED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7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96F7F526-D59A-430E-9B94-2350DFB2F819}"/>
              </a:ext>
            </a:extLst>
          </p:cNvPr>
          <p:cNvSpPr txBox="1">
            <a:spLocks/>
          </p:cNvSpPr>
          <p:nvPr/>
        </p:nvSpPr>
        <p:spPr>
          <a:xfrm>
            <a:off x="3316887" y="174233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WBS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C8BD299-22A9-40D2-8057-7370DFAE8209}"/>
              </a:ext>
            </a:extLst>
          </p:cNvPr>
          <p:cNvSpPr txBox="1"/>
          <p:nvPr/>
        </p:nvSpPr>
        <p:spPr>
          <a:xfrm>
            <a:off x="529789" y="1872219"/>
            <a:ext cx="1970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BD858"/>
                </a:solidFill>
              </a:rPr>
              <a:t>1. Panorama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583D7A8-050F-4B11-994F-4977C64BBCD5}"/>
              </a:ext>
            </a:extLst>
          </p:cNvPr>
          <p:cNvSpPr txBox="1"/>
          <p:nvPr/>
        </p:nvSpPr>
        <p:spPr>
          <a:xfrm>
            <a:off x="4271133" y="1867411"/>
            <a:ext cx="2267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BD858"/>
                </a:solidFill>
              </a:rPr>
              <a:t>2. Générateur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41BC544-0091-43B7-93A3-E684C72A72F4}"/>
              </a:ext>
            </a:extLst>
          </p:cNvPr>
          <p:cNvSpPr txBox="1"/>
          <p:nvPr/>
        </p:nvSpPr>
        <p:spPr>
          <a:xfrm>
            <a:off x="7797540" y="1867156"/>
            <a:ext cx="362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BD858"/>
                </a:solidFill>
              </a:rPr>
              <a:t>3. Rapports &amp; Soutenances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FD99AD8-C2BE-481A-B292-80878BEE7EE2}"/>
              </a:ext>
            </a:extLst>
          </p:cNvPr>
          <p:cNvSpPr txBox="1"/>
          <p:nvPr/>
        </p:nvSpPr>
        <p:spPr>
          <a:xfrm>
            <a:off x="1132039" y="2587306"/>
            <a:ext cx="1970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1.1. Analyse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B497EB5-C7C3-42CF-A126-09A18D0FA060}"/>
              </a:ext>
            </a:extLst>
          </p:cNvPr>
          <p:cNvSpPr txBox="1"/>
          <p:nvPr/>
        </p:nvSpPr>
        <p:spPr>
          <a:xfrm>
            <a:off x="1135769" y="3304307"/>
            <a:ext cx="2450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1.2 Codage du panorama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9326B7D-4FA3-4DA1-93CF-5016EE603D43}"/>
              </a:ext>
            </a:extLst>
          </p:cNvPr>
          <p:cNvSpPr txBox="1"/>
          <p:nvPr/>
        </p:nvSpPr>
        <p:spPr>
          <a:xfrm>
            <a:off x="1135179" y="4248621"/>
            <a:ext cx="3211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1.3 Création de la carte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CA1E9CB-07D8-43A4-BA0F-0CEF16A24887}"/>
              </a:ext>
            </a:extLst>
          </p:cNvPr>
          <p:cNvSpPr txBox="1"/>
          <p:nvPr/>
        </p:nvSpPr>
        <p:spPr>
          <a:xfrm>
            <a:off x="4866901" y="2587306"/>
            <a:ext cx="2337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2.1 Analyse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A302E40-1D6A-458E-92BB-70DD5A3537C4}"/>
              </a:ext>
            </a:extLst>
          </p:cNvPr>
          <p:cNvSpPr txBox="1"/>
          <p:nvPr/>
        </p:nvSpPr>
        <p:spPr>
          <a:xfrm>
            <a:off x="4857165" y="3276913"/>
            <a:ext cx="2137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2.2 Codage du générateur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2703482-4A4B-43F0-B0DE-45584FD5161E}"/>
              </a:ext>
            </a:extLst>
          </p:cNvPr>
          <p:cNvSpPr txBox="1"/>
          <p:nvPr/>
        </p:nvSpPr>
        <p:spPr>
          <a:xfrm>
            <a:off x="1132039" y="4940815"/>
            <a:ext cx="2450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1.4 Gestion de la portabilité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16DB7F7-27C9-4F28-984C-35E7BF1BE494}"/>
              </a:ext>
            </a:extLst>
          </p:cNvPr>
          <p:cNvSpPr txBox="1"/>
          <p:nvPr/>
        </p:nvSpPr>
        <p:spPr>
          <a:xfrm>
            <a:off x="4857165" y="4258986"/>
            <a:ext cx="2940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2.3 Codage de la génération du résultat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78AD378-7574-447D-BD80-703E8CB63453}"/>
              </a:ext>
            </a:extLst>
          </p:cNvPr>
          <p:cNvSpPr txBox="1"/>
          <p:nvPr/>
        </p:nvSpPr>
        <p:spPr>
          <a:xfrm>
            <a:off x="8412025" y="2494484"/>
            <a:ext cx="3823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3.1 Rédaction des documents prévisionnels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3B5D986-679B-40BE-902D-E3F073B9054D}"/>
              </a:ext>
            </a:extLst>
          </p:cNvPr>
          <p:cNvSpPr txBox="1"/>
          <p:nvPr/>
        </p:nvSpPr>
        <p:spPr>
          <a:xfrm>
            <a:off x="8400384" y="3355235"/>
            <a:ext cx="2636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3.2 Préparation des soutenances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B765F9A-E26C-4EFC-BEB1-A1DC20054936}"/>
              </a:ext>
            </a:extLst>
          </p:cNvPr>
          <p:cNvSpPr txBox="1"/>
          <p:nvPr/>
        </p:nvSpPr>
        <p:spPr>
          <a:xfrm>
            <a:off x="8400384" y="4293826"/>
            <a:ext cx="2356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3.3 Rédaction du rapport final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93EDA6B2-9DE4-45FB-912F-4E91C27CE1D2}"/>
              </a:ext>
            </a:extLst>
          </p:cNvPr>
          <p:cNvCxnSpPr>
            <a:cxnSpLocks/>
          </p:cNvCxnSpPr>
          <p:nvPr/>
        </p:nvCxnSpPr>
        <p:spPr>
          <a:xfrm>
            <a:off x="719421" y="2358388"/>
            <a:ext cx="0" cy="2905593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4147424A-924F-424A-A121-BA39AABD58B8}"/>
              </a:ext>
            </a:extLst>
          </p:cNvPr>
          <p:cNvCxnSpPr>
            <a:cxnSpLocks/>
          </p:cNvCxnSpPr>
          <p:nvPr/>
        </p:nvCxnSpPr>
        <p:spPr>
          <a:xfrm>
            <a:off x="8004937" y="2361164"/>
            <a:ext cx="0" cy="234000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34F85161-8517-4D64-A10C-99572077C311}"/>
              </a:ext>
            </a:extLst>
          </p:cNvPr>
          <p:cNvCxnSpPr>
            <a:cxnSpLocks/>
          </p:cNvCxnSpPr>
          <p:nvPr/>
        </p:nvCxnSpPr>
        <p:spPr>
          <a:xfrm>
            <a:off x="4462026" y="2332884"/>
            <a:ext cx="0" cy="2274644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6BE04E56-EBF7-40D2-81A3-CD3B3243878D}"/>
              </a:ext>
            </a:extLst>
          </p:cNvPr>
          <p:cNvCxnSpPr>
            <a:cxnSpLocks/>
          </p:cNvCxnSpPr>
          <p:nvPr/>
        </p:nvCxnSpPr>
        <p:spPr>
          <a:xfrm flipH="1">
            <a:off x="728849" y="2822925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AF02CAB2-3B59-47D5-A81E-DCE95B7B1021}"/>
              </a:ext>
            </a:extLst>
          </p:cNvPr>
          <p:cNvCxnSpPr>
            <a:cxnSpLocks/>
          </p:cNvCxnSpPr>
          <p:nvPr/>
        </p:nvCxnSpPr>
        <p:spPr>
          <a:xfrm flipH="1">
            <a:off x="712208" y="5254554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574484DC-B029-45E7-8F7B-32124EE64B7E}"/>
              </a:ext>
            </a:extLst>
          </p:cNvPr>
          <p:cNvCxnSpPr>
            <a:cxnSpLocks/>
          </p:cNvCxnSpPr>
          <p:nvPr/>
        </p:nvCxnSpPr>
        <p:spPr>
          <a:xfrm flipH="1">
            <a:off x="722489" y="4452867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F629EA5D-6A5D-41DD-9FCF-4D9D16E4C35C}"/>
              </a:ext>
            </a:extLst>
          </p:cNvPr>
          <p:cNvCxnSpPr>
            <a:cxnSpLocks/>
          </p:cNvCxnSpPr>
          <p:nvPr/>
        </p:nvCxnSpPr>
        <p:spPr>
          <a:xfrm flipH="1">
            <a:off x="713301" y="3612443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D961AA1C-5023-4117-AEB1-BCD169F2F19C}"/>
              </a:ext>
            </a:extLst>
          </p:cNvPr>
          <p:cNvCxnSpPr>
            <a:cxnSpLocks/>
          </p:cNvCxnSpPr>
          <p:nvPr/>
        </p:nvCxnSpPr>
        <p:spPr>
          <a:xfrm flipH="1">
            <a:off x="4462026" y="4588674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72F2536-D088-4C03-8DAE-1CC4088310C4}"/>
              </a:ext>
            </a:extLst>
          </p:cNvPr>
          <p:cNvCxnSpPr>
            <a:cxnSpLocks/>
          </p:cNvCxnSpPr>
          <p:nvPr/>
        </p:nvCxnSpPr>
        <p:spPr>
          <a:xfrm flipH="1">
            <a:off x="4462026" y="3622750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B3CA4C6-F467-4173-BF13-CFA4C2E5F597}"/>
              </a:ext>
            </a:extLst>
          </p:cNvPr>
          <p:cNvCxnSpPr>
            <a:cxnSpLocks/>
          </p:cNvCxnSpPr>
          <p:nvPr/>
        </p:nvCxnSpPr>
        <p:spPr>
          <a:xfrm flipH="1">
            <a:off x="4462026" y="2817650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A314E224-2C13-46A4-A334-20A91D2B4BA2}"/>
              </a:ext>
            </a:extLst>
          </p:cNvPr>
          <p:cNvCxnSpPr>
            <a:cxnSpLocks/>
          </p:cNvCxnSpPr>
          <p:nvPr/>
        </p:nvCxnSpPr>
        <p:spPr>
          <a:xfrm flipH="1">
            <a:off x="8004937" y="2795783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EE9ECA73-6A02-4D4F-8411-0B3BD827B893}"/>
              </a:ext>
            </a:extLst>
          </p:cNvPr>
          <p:cNvCxnSpPr>
            <a:cxnSpLocks/>
          </p:cNvCxnSpPr>
          <p:nvPr/>
        </p:nvCxnSpPr>
        <p:spPr>
          <a:xfrm flipH="1">
            <a:off x="8004937" y="4687532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D80E5982-9752-4B8D-9D52-7468AA2576F6}"/>
              </a:ext>
            </a:extLst>
          </p:cNvPr>
          <p:cNvCxnSpPr>
            <a:cxnSpLocks/>
          </p:cNvCxnSpPr>
          <p:nvPr/>
        </p:nvCxnSpPr>
        <p:spPr>
          <a:xfrm flipH="1">
            <a:off x="8004937" y="3710835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884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1192161" y="3123483"/>
            <a:ext cx="10515600" cy="573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Gantt prévisionnel (VICTOR)</a:t>
            </a: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281235E7-033E-9B4C-BD73-479AA0D8E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27" y="4501949"/>
            <a:ext cx="8940800" cy="1917700"/>
          </a:xfrm>
          <a:prstGeom prst="rect">
            <a:avLst/>
          </a:prstGeom>
        </p:spPr>
      </p:pic>
      <p:pic>
        <p:nvPicPr>
          <p:cNvPr id="6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BDB26146-5041-934A-91DB-19E9F372E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39" y="1462710"/>
            <a:ext cx="8445500" cy="2667000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9F2BC095-7106-9048-9054-99DA7EB64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GANTT PRÉVISIONNEL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A3415F2-F717-9F45-A319-C168199296EC}"/>
              </a:ext>
            </a:extLst>
          </p:cNvPr>
          <p:cNvSpPr txBox="1"/>
          <p:nvPr/>
        </p:nvSpPr>
        <p:spPr>
          <a:xfrm>
            <a:off x="8929739" y="2426878"/>
            <a:ext cx="274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C000"/>
                </a:solidFill>
              </a:rPr>
              <a:t>: Prévisionnel du Panorama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625A8C7-E608-2540-8DC5-C7168A2E83F8}"/>
              </a:ext>
            </a:extLst>
          </p:cNvPr>
          <p:cNvSpPr txBox="1"/>
          <p:nvPr/>
        </p:nvSpPr>
        <p:spPr>
          <a:xfrm>
            <a:off x="155773" y="5140191"/>
            <a:ext cx="2867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C000"/>
                </a:solidFill>
              </a:rPr>
              <a:t>Prévisionnel du Générateur :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4F2EEF4-2176-48A0-B646-55A09F07B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2215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1192161" y="3123483"/>
            <a:ext cx="10515600" cy="573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B52566A-2DE6-2248-8124-90B1A6A7A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GANTT RÉEL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8DD7CDE-5F4A-0449-80BB-AF96B4F277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528219"/>
            <a:ext cx="10515601" cy="4513657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186D62E-8B8C-44BB-BBD2-8934C330F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386337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1802</TotalTime>
  <Words>753</Words>
  <Application>Microsoft Office PowerPoint</Application>
  <PresentationFormat>Grand écran</PresentationFormat>
  <Paragraphs>336</Paragraphs>
  <Slides>51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51</vt:i4>
      </vt:variant>
    </vt:vector>
  </HeadingPairs>
  <TitlesOfParts>
    <vt:vector size="59" baseType="lpstr">
      <vt:lpstr>Arial</vt:lpstr>
      <vt:lpstr>Bahnschrift</vt:lpstr>
      <vt:lpstr>Bahnschrift Condensed</vt:lpstr>
      <vt:lpstr>Calibri</vt:lpstr>
      <vt:lpstr>Calibri Light</vt:lpstr>
      <vt:lpstr>Courier New</vt:lpstr>
      <vt:lpstr>Wingdings</vt:lpstr>
      <vt:lpstr>Thème Office</vt:lpstr>
      <vt:lpstr>Visite virtuelle de l’IUT et Générateur de panorama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GANTT PRÉVISIONNEL</vt:lpstr>
      <vt:lpstr>GANTT RÉEL</vt:lpstr>
      <vt:lpstr>ANALYSE DES ÉCARTS</vt:lpstr>
      <vt:lpstr>Présentation PowerPoint</vt:lpstr>
      <vt:lpstr>A-FRAME</vt:lpstr>
      <vt:lpstr>Présentation PowerPoint</vt:lpstr>
      <vt:lpstr>LES OBJECTIFS</vt:lpstr>
      <vt:lpstr>DIAGRAMME OBJET</vt:lpstr>
      <vt:lpstr>Présentation PowerPoint</vt:lpstr>
      <vt:lpstr>NAVIGATION</vt:lpstr>
      <vt:lpstr>LES PANNEAUX</vt:lpstr>
      <vt:lpstr>LA CARTE</vt:lpstr>
      <vt:lpstr>LES ANIMATIONS</vt:lpstr>
      <vt:lpstr>PROBLÈME DE CHARGEMENT</vt:lpstr>
      <vt:lpstr>SÉPARATION HTML</vt:lpstr>
      <vt:lpstr>AUTRES AMÉLIORATIONS</vt:lpstr>
      <vt:lpstr>AUTRES AMÉLIORATIONS</vt:lpstr>
      <vt:lpstr>Présentation PowerPoint</vt:lpstr>
      <vt:lpstr>LES OBJECTIFS</vt:lpstr>
      <vt:lpstr>DIAGRAMME D’ACTIVITÉ</vt:lpstr>
      <vt:lpstr>INTERFACE UTILISATEUR</vt:lpstr>
      <vt:lpstr>Présentation PowerPoint</vt:lpstr>
      <vt:lpstr>DIAGRAMME DE CLASSE</vt:lpstr>
      <vt:lpstr>CRÉATION D’UNE SCÈNE</vt:lpstr>
      <vt:lpstr>CRÉATION D’UNE SCÈNE</vt:lpstr>
      <vt:lpstr>GÉNÉRATION DES ÉLÉMENTS</vt:lpstr>
      <vt:lpstr>GÉNÉRATION DES ÉLÉMENTS</vt:lpstr>
      <vt:lpstr>PLACEMENT DES ÉLÉMENTS</vt:lpstr>
      <vt:lpstr>SAUVEGARDE DES ÉLÉMENTS</vt:lpstr>
      <vt:lpstr>SAUVEGARDE DES ÉLÉMENTS</vt:lpstr>
      <vt:lpstr>CREATION DE LA CARTE</vt:lpstr>
      <vt:lpstr>Présentation PowerPoint</vt:lpstr>
      <vt:lpstr>GÉNÉRATION DU PANORAMA</vt:lpstr>
      <vt:lpstr>CREATION DU ZIP</vt:lpstr>
      <vt:lpstr>CREATION DU ZIP (SUITE)</vt:lpstr>
      <vt:lpstr>CREATION DU ZIP (SUITE)</vt:lpstr>
      <vt:lpstr>Présentation PowerPoint</vt:lpstr>
      <vt:lpstr>BILAN TECHNIQUE</vt:lpstr>
      <vt:lpstr>BILAN TECHNIQUE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Visite virtuelle de l’IUT et Générateur de panorama</dc:title>
  <dc:creator>bjvcxdfghj xcvbn</dc:creator>
  <cp:lastModifiedBy>Clement FERRERE</cp:lastModifiedBy>
  <cp:revision>38</cp:revision>
  <dcterms:created xsi:type="dcterms:W3CDTF">2021-03-23T19:26:31Z</dcterms:created>
  <dcterms:modified xsi:type="dcterms:W3CDTF">2021-03-28T18:03:13Z</dcterms:modified>
</cp:coreProperties>
</file>